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0"/>
  </p:notesMasterIdLst>
  <p:sldIdLst>
    <p:sldId id="256" r:id="rId2"/>
    <p:sldId id="288" r:id="rId3"/>
    <p:sldId id="260" r:id="rId4"/>
    <p:sldId id="261" r:id="rId5"/>
    <p:sldId id="269" r:id="rId6"/>
    <p:sldId id="271" r:id="rId7"/>
    <p:sldId id="289" r:id="rId8"/>
    <p:sldId id="280" r:id="rId9"/>
    <p:sldId id="278" r:id="rId10"/>
    <p:sldId id="262" r:id="rId11"/>
    <p:sldId id="263" r:id="rId12"/>
    <p:sldId id="279" r:id="rId13"/>
    <p:sldId id="284" r:id="rId14"/>
    <p:sldId id="264" r:id="rId15"/>
    <p:sldId id="265" r:id="rId16"/>
    <p:sldId id="266" r:id="rId17"/>
    <p:sldId id="267" r:id="rId18"/>
    <p:sldId id="268" r:id="rId19"/>
    <p:sldId id="282" r:id="rId20"/>
    <p:sldId id="283" r:id="rId21"/>
    <p:sldId id="281" r:id="rId22"/>
    <p:sldId id="285" r:id="rId23"/>
    <p:sldId id="287" r:id="rId24"/>
    <p:sldId id="286" r:id="rId25"/>
    <p:sldId id="291" r:id="rId26"/>
    <p:sldId id="292" r:id="rId27"/>
    <p:sldId id="290" r:id="rId28"/>
    <p:sldId id="293"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8" d="100"/>
          <a:sy n="98" d="100"/>
        </p:scale>
        <p:origin x="-104" y="-2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85438E-9390-4B48-9423-DC8DF09E99A1}" type="datetimeFigureOut">
              <a:rPr lang="en-US" smtClean="0"/>
              <a:t>10/25/15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996E73-D989-B54E-9845-FADDE6ECC7DA}" type="slidenum">
              <a:rPr lang="en-US" smtClean="0"/>
              <a:t>‹#›</a:t>
            </a:fld>
            <a:endParaRPr lang="en-US"/>
          </a:p>
        </p:txBody>
      </p:sp>
    </p:spTree>
    <p:extLst>
      <p:ext uri="{BB962C8B-B14F-4D97-AF65-F5344CB8AC3E}">
        <p14:creationId xmlns:p14="http://schemas.microsoft.com/office/powerpoint/2010/main" val="19340493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31351DC9-C775-7140-93A9-D992D5F05A10}" type="slidenum">
              <a:rPr lang="en-US"/>
              <a:pPr/>
              <a:t>5</a:t>
            </a:fld>
            <a:endParaRPr lang="en-US"/>
          </a:p>
        </p:txBody>
      </p:sp>
      <p:sp>
        <p:nvSpPr>
          <p:cNvPr id="29697" name="Text Box 1"/>
          <p:cNvSpPr txBox="1">
            <a:spLocks noGrp="1" noRot="1" noChangeAspect="1" noChangeArrowheads="1"/>
          </p:cNvSpPr>
          <p:nvPr>
            <p:ph type="sldImg"/>
          </p:nvPr>
        </p:nvSpPr>
        <p:spPr bwMode="auto">
          <a:xfrm>
            <a:off x="0" y="0"/>
            <a:ext cx="1588" cy="15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9698" name="Text Box 2"/>
          <p:cNvSpPr txBox="1">
            <a:spLocks noGrp="1" noChangeArrowheads="1"/>
          </p:cNvSpPr>
          <p:nvPr>
            <p:ph type="body" idx="1"/>
          </p:nvPr>
        </p:nvSpPr>
        <p:spPr bwMode="auto">
          <a:xfrm>
            <a:off x="0" y="0"/>
            <a:ext cx="1588" cy="1588"/>
          </a:xfrm>
          <a:prstGeom prst="rect">
            <a:avLst/>
          </a:prstGeom>
          <a:noFill/>
          <a:ln>
            <a:solidFill>
              <a:srgbClr val="000000"/>
            </a:solidFill>
            <a:round/>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p>
            <a:pPr eaLnBrk="1" hangingPunct="1">
              <a:lnSpc>
                <a:spcPct val="101000"/>
              </a:lnSpc>
              <a:spcBef>
                <a:spcPct val="0"/>
              </a:spcBef>
            </a:pPr>
            <a:r>
              <a:rPr lang="en-US" sz="1800">
                <a:solidFill>
                  <a:srgbClr val="2F2B20"/>
                </a:solidFill>
                <a:latin typeface="+mn-lt" charset="0"/>
                <a:cs typeface="+mn-ea" charset="0"/>
              </a:rPr>
              <a:t>4 min</a:t>
            </a:r>
          </a:p>
          <a:p>
            <a:pPr eaLnBrk="1" hangingPunct="1">
              <a:lnSpc>
                <a:spcPct val="101000"/>
              </a:lnSpc>
              <a:spcBef>
                <a:spcPct val="0"/>
              </a:spcBef>
            </a:pPr>
            <a:r>
              <a:rPr lang="en-US" sz="1800">
                <a:solidFill>
                  <a:srgbClr val="2F2B20"/>
                </a:solidFill>
                <a:latin typeface="+mn-lt" charset="0"/>
                <a:cs typeface="+mn-ea" charset="0"/>
              </a:rPr>
              <a:t>1:03 – 1:07</a:t>
            </a:r>
          </a:p>
        </p:txBody>
      </p:sp>
      <p:sp>
        <p:nvSpPr>
          <p:cNvPr id="29699" name="Text Box 3"/>
          <p:cNvSpPr txBox="1">
            <a:spLocks noChangeArrowheads="1"/>
          </p:cNvSpPr>
          <p:nvPr/>
        </p:nvSpPr>
        <p:spPr bwMode="auto">
          <a:xfrm>
            <a:off x="0" y="0"/>
            <a:ext cx="1588" cy="1588"/>
          </a:xfrm>
          <a:prstGeom prst="rect">
            <a:avLst/>
          </a:pr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nchor="b"/>
          <a:lstStyle/>
          <a:p>
            <a:pPr hangingPunct="1">
              <a:lnSpc>
                <a:spcPct val="101000"/>
              </a:lnSpc>
            </a:pPr>
            <a:fld id="{D86F0FE8-BF0D-944A-AE12-3820BA54092F}" type="slidenum">
              <a:rPr lang="en-US">
                <a:solidFill>
                  <a:srgbClr val="2F2B20"/>
                </a:solidFill>
                <a:latin typeface="+mn-lt" charset="0"/>
                <a:cs typeface="+mn-ea" charset="0"/>
              </a:rPr>
              <a:pPr hangingPunct="1">
                <a:lnSpc>
                  <a:spcPct val="101000"/>
                </a:lnSpc>
              </a:pPr>
              <a:t>5</a:t>
            </a:fld>
            <a:fld id="{15E07468-E594-094D-B1D1-9CBAE7C7083A}" type="slidenum">
              <a:rPr lang="en-US">
                <a:solidFill>
                  <a:srgbClr val="2F2B20"/>
                </a:solidFill>
                <a:latin typeface="+mn-lt" charset="0"/>
                <a:cs typeface="+mn-ea" charset="0"/>
              </a:rPr>
              <a:pPr hangingPunct="1">
                <a:lnSpc>
                  <a:spcPct val="101000"/>
                </a:lnSpc>
              </a:pPr>
              <a:t>5</a:t>
            </a:fld>
            <a:endParaRPr lang="en-US">
              <a:solidFill>
                <a:srgbClr val="2F2B20"/>
              </a:solidFill>
              <a:latin typeface="+mn-lt" charset="0"/>
              <a:cs typeface="+mn-ea"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752F312E-FBF1-7C4A-989B-90363BF1C842}" type="slidenum">
              <a:rPr lang="en-US"/>
              <a:pPr/>
              <a:t>6</a:t>
            </a:fld>
            <a:endParaRPr lang="en-US"/>
          </a:p>
        </p:txBody>
      </p:sp>
      <p:sp>
        <p:nvSpPr>
          <p:cNvPr id="31745" name="Text Box 1"/>
          <p:cNvSpPr txBox="1">
            <a:spLocks noGrp="1" noRot="1" noChangeAspect="1" noChangeArrowheads="1"/>
          </p:cNvSpPr>
          <p:nvPr>
            <p:ph type="sldImg"/>
          </p:nvPr>
        </p:nvSpPr>
        <p:spPr bwMode="auto">
          <a:xfrm>
            <a:off x="0" y="0"/>
            <a:ext cx="1588" cy="15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31746" name="Text Box 2"/>
          <p:cNvSpPr txBox="1">
            <a:spLocks noGrp="1" noChangeArrowheads="1"/>
          </p:cNvSpPr>
          <p:nvPr>
            <p:ph type="body" idx="1"/>
          </p:nvPr>
        </p:nvSpPr>
        <p:spPr bwMode="auto">
          <a:xfrm>
            <a:off x="0" y="0"/>
            <a:ext cx="1588" cy="1588"/>
          </a:xfrm>
          <a:prstGeom prst="rect">
            <a:avLst/>
          </a:prstGeom>
          <a:noFill/>
          <a:ln>
            <a:solidFill>
              <a:srgbClr val="000000"/>
            </a:solidFill>
            <a:round/>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1747" name="Text Box 3"/>
          <p:cNvSpPr txBox="1">
            <a:spLocks noChangeArrowheads="1"/>
          </p:cNvSpPr>
          <p:nvPr/>
        </p:nvSpPr>
        <p:spPr bwMode="auto">
          <a:xfrm>
            <a:off x="0" y="0"/>
            <a:ext cx="1588" cy="1588"/>
          </a:xfrm>
          <a:prstGeom prst="rect">
            <a:avLst/>
          </a:pr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nchor="b"/>
          <a:lstStyle/>
          <a:p>
            <a:pPr hangingPunct="1">
              <a:lnSpc>
                <a:spcPct val="101000"/>
              </a:lnSpc>
            </a:pPr>
            <a:fld id="{7AE8DFC3-B863-7E47-8318-2586EF6BAA36}" type="slidenum">
              <a:rPr lang="en-US">
                <a:solidFill>
                  <a:srgbClr val="2F2B20"/>
                </a:solidFill>
                <a:latin typeface="+mn-lt" charset="0"/>
                <a:cs typeface="+mn-ea" charset="0"/>
              </a:rPr>
              <a:pPr hangingPunct="1">
                <a:lnSpc>
                  <a:spcPct val="101000"/>
                </a:lnSpc>
              </a:pPr>
              <a:t>6</a:t>
            </a:fld>
            <a:fld id="{06018B9A-7DAD-8D4F-B003-E77649312E6E}" type="slidenum">
              <a:rPr lang="en-US">
                <a:solidFill>
                  <a:srgbClr val="2F2B20"/>
                </a:solidFill>
                <a:latin typeface="+mn-lt" charset="0"/>
                <a:cs typeface="+mn-ea" charset="0"/>
              </a:rPr>
              <a:pPr hangingPunct="1">
                <a:lnSpc>
                  <a:spcPct val="101000"/>
                </a:lnSpc>
              </a:pPr>
              <a:t>6</a:t>
            </a:fld>
            <a:endParaRPr lang="en-US">
              <a:solidFill>
                <a:srgbClr val="2F2B20"/>
              </a:solidFill>
              <a:latin typeface="+mn-lt" charset="0"/>
              <a:cs typeface="+mn-ea"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2300">
                <a:solidFill>
                  <a:schemeClr val="tx1"/>
                </a:solidFill>
                <a:latin typeface="Arial" charset="0"/>
                <a:ea typeface="ＭＳ Ｐゴシック" charset="0"/>
                <a:cs typeface="ＭＳ Ｐゴシック" charset="0"/>
              </a:defRPr>
            </a:lvl1pPr>
            <a:lvl2pPr marL="702756" indent="-270291" defTabSz="912983" eaLnBrk="0" hangingPunct="0">
              <a:defRPr sz="2300">
                <a:solidFill>
                  <a:schemeClr val="tx1"/>
                </a:solidFill>
                <a:latin typeface="Arial" charset="0"/>
                <a:ea typeface="ＭＳ Ｐゴシック" charset="0"/>
              </a:defRPr>
            </a:lvl2pPr>
            <a:lvl3pPr marL="1081164" indent="-216233" defTabSz="912983" eaLnBrk="0" hangingPunct="0">
              <a:defRPr sz="2300">
                <a:solidFill>
                  <a:schemeClr val="tx1"/>
                </a:solidFill>
                <a:latin typeface="Arial" charset="0"/>
                <a:ea typeface="ＭＳ Ｐゴシック" charset="0"/>
              </a:defRPr>
            </a:lvl3pPr>
            <a:lvl4pPr marL="1513629" indent="-216233" defTabSz="912983" eaLnBrk="0" hangingPunct="0">
              <a:defRPr sz="2300">
                <a:solidFill>
                  <a:schemeClr val="tx1"/>
                </a:solidFill>
                <a:latin typeface="Arial" charset="0"/>
                <a:ea typeface="ＭＳ Ｐゴシック" charset="0"/>
              </a:defRPr>
            </a:lvl4pPr>
            <a:lvl5pPr marL="1946095" indent="-216233" defTabSz="912983" eaLnBrk="0" hangingPunct="0">
              <a:defRPr sz="2300">
                <a:solidFill>
                  <a:schemeClr val="tx1"/>
                </a:solidFill>
                <a:latin typeface="Arial" charset="0"/>
                <a:ea typeface="ＭＳ Ｐゴシック" charset="0"/>
              </a:defRPr>
            </a:lvl5pPr>
            <a:lvl6pPr marL="2378560" indent="-216233" defTabSz="912983" eaLnBrk="0" fontAlgn="base" hangingPunct="0">
              <a:spcBef>
                <a:spcPct val="0"/>
              </a:spcBef>
              <a:spcAft>
                <a:spcPct val="0"/>
              </a:spcAft>
              <a:defRPr sz="2300">
                <a:solidFill>
                  <a:schemeClr val="tx1"/>
                </a:solidFill>
                <a:latin typeface="Arial" charset="0"/>
                <a:ea typeface="ＭＳ Ｐゴシック" charset="0"/>
              </a:defRPr>
            </a:lvl6pPr>
            <a:lvl7pPr marL="2811026" indent="-216233" defTabSz="912983" eaLnBrk="0" fontAlgn="base" hangingPunct="0">
              <a:spcBef>
                <a:spcPct val="0"/>
              </a:spcBef>
              <a:spcAft>
                <a:spcPct val="0"/>
              </a:spcAft>
              <a:defRPr sz="2300">
                <a:solidFill>
                  <a:schemeClr val="tx1"/>
                </a:solidFill>
                <a:latin typeface="Arial" charset="0"/>
                <a:ea typeface="ＭＳ Ｐゴシック" charset="0"/>
              </a:defRPr>
            </a:lvl7pPr>
            <a:lvl8pPr marL="3243491" indent="-216233" defTabSz="912983" eaLnBrk="0" fontAlgn="base" hangingPunct="0">
              <a:spcBef>
                <a:spcPct val="0"/>
              </a:spcBef>
              <a:spcAft>
                <a:spcPct val="0"/>
              </a:spcAft>
              <a:defRPr sz="2300">
                <a:solidFill>
                  <a:schemeClr val="tx1"/>
                </a:solidFill>
                <a:latin typeface="Arial" charset="0"/>
                <a:ea typeface="ＭＳ Ｐゴシック" charset="0"/>
              </a:defRPr>
            </a:lvl8pPr>
            <a:lvl9pPr marL="3675957" indent="-216233" defTabSz="912983" eaLnBrk="0" fontAlgn="base" hangingPunct="0">
              <a:spcBef>
                <a:spcPct val="0"/>
              </a:spcBef>
              <a:spcAft>
                <a:spcPct val="0"/>
              </a:spcAft>
              <a:defRPr sz="2300">
                <a:solidFill>
                  <a:schemeClr val="tx1"/>
                </a:solidFill>
                <a:latin typeface="Arial" charset="0"/>
                <a:ea typeface="ＭＳ Ｐゴシック" charset="0"/>
              </a:defRPr>
            </a:lvl9pPr>
          </a:lstStyle>
          <a:p>
            <a:pPr eaLnBrk="1" hangingPunct="1"/>
            <a:fld id="{52A2ED06-8531-C148-B905-B07A92F2FA4A}" type="slidenum">
              <a:rPr lang="en-CA" sz="1200"/>
              <a:pPr eaLnBrk="1" hangingPunct="1"/>
              <a:t>26</a:t>
            </a:fld>
            <a:endParaRPr lang="en-CA" sz="1200"/>
          </a:p>
        </p:txBody>
      </p:sp>
      <p:sp>
        <p:nvSpPr>
          <p:cNvPr id="320514" name="Rectangle 2"/>
          <p:cNvSpPr>
            <a:spLocks noGrp="1" noRot="1" noChangeAspect="1" noChangeArrowheads="1" noTextEdit="1"/>
          </p:cNvSpPr>
          <p:nvPr>
            <p:ph type="sldImg"/>
          </p:nvPr>
        </p:nvSpPr>
        <p:spPr>
          <a:ln/>
        </p:spPr>
      </p:sp>
      <p:sp>
        <p:nvSpPr>
          <p:cNvPr id="3205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t>This theory has two advantages over the unidimensional view. First, it is more predictively accurate (Jones &amp; Nisbett, 1972; Pronin, Gilovich, &amp; Ross, 2004). Second, it facilitates identification of solutions to seemingly intractable problems (Caplan &amp; Nelson, 1973; Lai et al., 2013).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8.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a:stretch>
            <a:fillRect/>
          </a:stretch>
        </p:blipFill>
        <p:spPr>
          <a:xfrm>
            <a:off x="158367" y="187452"/>
            <a:ext cx="8827266" cy="6483096"/>
          </a:xfrm>
          <a:prstGeom prst="rect">
            <a:avLst/>
          </a:prstGeom>
        </p:spPr>
      </p:pic>
      <p:sp>
        <p:nvSpPr>
          <p:cNvPr id="6" name="Slide Number Placeholder 5"/>
          <p:cNvSpPr>
            <a:spLocks noGrp="1"/>
          </p:cNvSpPr>
          <p:nvPr>
            <p:ph type="sldNum" sz="quarter" idx="12"/>
          </p:nvPr>
        </p:nvSpPr>
        <p:spPr/>
        <p:txBody>
          <a:bodyPr/>
          <a:lstStyle/>
          <a:p>
            <a:fld id="{EB414CC8-AF0D-1648-A32D-4C6056510B55}" type="slidenum">
              <a:rPr lang="en-US" smtClean="0"/>
              <a:t>‹#›</a:t>
            </a:fld>
            <a:endParaRPr lang="en-US"/>
          </a:p>
        </p:txBody>
      </p:sp>
      <p:sp>
        <p:nvSpPr>
          <p:cNvPr id="2" name="Title 1"/>
          <p:cNvSpPr>
            <a:spLocks noGrp="1"/>
          </p:cNvSpPr>
          <p:nvPr>
            <p:ph type="ctrTitle"/>
          </p:nvPr>
        </p:nvSpPr>
        <p:spPr>
          <a:xfrm>
            <a:off x="1600200" y="2492375"/>
            <a:ext cx="6762749" cy="1470025"/>
          </a:xfrm>
        </p:spPr>
        <p:txBody>
          <a:bodyPr/>
          <a:lstStyle>
            <a:lvl1pPr algn="r">
              <a:defRPr sz="4400"/>
            </a:lvl1pPr>
          </a:lstStyle>
          <a:p>
            <a:r>
              <a:rPr lang="en-US" smtClean="0"/>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200C0050-4326-CA4D-837F-F3DA0DA535D5}" type="datetimeFigureOut">
              <a:rPr lang="en-US" smtClean="0"/>
              <a:t>10/25/15</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Date Placeholder 1"/>
          <p:cNvSpPr>
            <a:spLocks noGrp="1"/>
          </p:cNvSpPr>
          <p:nvPr>
            <p:ph type="dt" sz="half" idx="10"/>
          </p:nvPr>
        </p:nvSpPr>
        <p:spPr/>
        <p:txBody>
          <a:bodyPr/>
          <a:lstStyle/>
          <a:p>
            <a:fld id="{200C0050-4326-CA4D-837F-F3DA0DA535D5}" type="datetimeFigureOut">
              <a:rPr lang="en-US" smtClean="0"/>
              <a:t>10/25/15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414CC8-AF0D-1648-A32D-4C6056510B5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4" y="590550"/>
            <a:ext cx="365760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0C0050-4326-CA4D-837F-F3DA0DA535D5}" type="datetimeFigureOut">
              <a:rPr lang="en-US" smtClean="0"/>
              <a:t>10/25/15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414CC8-AF0D-1648-A32D-4C6056510B55}"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a:stretch>
            <a:fillRect/>
          </a:stretch>
        </p:blipFill>
        <p:spPr>
          <a:xfrm>
            <a:off x="448977" y="187452"/>
            <a:ext cx="8536656" cy="6483096"/>
          </a:xfrm>
          <a:prstGeom prst="rect">
            <a:avLst/>
          </a:prstGeom>
        </p:spPr>
      </p:pic>
      <p:sp>
        <p:nvSpPr>
          <p:cNvPr id="2" name="Title 1"/>
          <p:cNvSpPr>
            <a:spLocks noGrp="1"/>
          </p:cNvSpPr>
          <p:nvPr>
            <p:ph type="title"/>
          </p:nvPr>
        </p:nvSpPr>
        <p:spPr>
          <a:xfrm>
            <a:off x="3886200" y="533400"/>
            <a:ext cx="4476750" cy="1252538"/>
          </a:xfrm>
        </p:spPr>
        <p:txBody>
          <a:bodyPr anchor="b"/>
          <a:lstStyle>
            <a:lvl1pPr algn="l">
              <a:defRPr sz="3600" b="0"/>
            </a:lvl1pPr>
          </a:lstStyle>
          <a:p>
            <a:r>
              <a:rPr lang="en-US" smtClean="0"/>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6124" y="6288741"/>
            <a:ext cx="1887537" cy="365125"/>
          </a:xfrm>
        </p:spPr>
        <p:txBody>
          <a:bodyPr/>
          <a:lstStyle/>
          <a:p>
            <a:fld id="{200C0050-4326-CA4D-837F-F3DA0DA535D5}" type="datetimeFigureOut">
              <a:rPr lang="en-US" smtClean="0"/>
              <a:t>10/25/15</a:t>
            </a:fld>
            <a:endParaRPr lang="en-US"/>
          </a:p>
        </p:txBody>
      </p:sp>
      <p:sp>
        <p:nvSpPr>
          <p:cNvPr id="6" name="Footer Placeholder 5"/>
          <p:cNvSpPr>
            <a:spLocks noGrp="1"/>
          </p:cNvSpPr>
          <p:nvPr>
            <p:ph type="ftr" sz="quarter" idx="11"/>
          </p:nvPr>
        </p:nvSpPr>
        <p:spPr>
          <a:xfrm>
            <a:off x="5867399" y="6288741"/>
            <a:ext cx="2675965" cy="365125"/>
          </a:xfrm>
        </p:spPr>
        <p:txBody>
          <a:bodyPr/>
          <a:lstStyle/>
          <a:p>
            <a:endParaRPr lang="en-US"/>
          </a:p>
        </p:txBody>
      </p:sp>
      <p:sp>
        <p:nvSpPr>
          <p:cNvPr id="7" name="Slide Number Placeholder 6"/>
          <p:cNvSpPr>
            <a:spLocks noGrp="1"/>
          </p:cNvSpPr>
          <p:nvPr>
            <p:ph type="sldNum" sz="quarter" idx="12"/>
          </p:nvPr>
        </p:nvSpPr>
        <p:spPr/>
        <p:txBody>
          <a:bodyPr/>
          <a:lstStyle/>
          <a:p>
            <a:fld id="{EB414CC8-AF0D-1648-A32D-4C6056510B55}" type="slidenum">
              <a:rPr lang="en-US" smtClean="0"/>
              <a:t>‹#›</a:t>
            </a:fld>
            <a:endParaRPr lang="en-US"/>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4710953" y="533400"/>
            <a:ext cx="3657600" cy="125253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200C0050-4326-CA4D-837F-F3DA0DA535D5}" type="datetimeFigureOut">
              <a:rPr lang="en-US" smtClean="0"/>
              <a:t>10/25/15</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EB414CC8-AF0D-1648-A32D-4C6056510B55}"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808038" y="3778624"/>
            <a:ext cx="7560515" cy="110265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3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200C0050-4326-CA4D-837F-F3DA0DA535D5}" type="datetimeFigureOut">
              <a:rPr lang="en-US" smtClean="0"/>
              <a:t>10/25/15</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EB414CC8-AF0D-1648-A32D-4C6056510B5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00C0050-4326-CA4D-837F-F3DA0DA535D5}" type="datetimeFigureOut">
              <a:rPr lang="en-US" smtClean="0"/>
              <a:t>10/25/15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414CC8-AF0D-1648-A32D-4C6056510B55}"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Vertical Title 1"/>
          <p:cNvSpPr>
            <a:spLocks noGrp="1"/>
          </p:cNvSpPr>
          <p:nvPr>
            <p:ph type="title" orient="vert"/>
          </p:nvPr>
        </p:nvSpPr>
        <p:spPr>
          <a:xfrm>
            <a:off x="7328646" y="779463"/>
            <a:ext cx="1358153" cy="52689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00C0050-4326-CA4D-837F-F3DA0DA535D5}" type="datetimeFigureOut">
              <a:rPr lang="en-US" smtClean="0"/>
              <a:t>10/25/15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414CC8-AF0D-1648-A32D-4C6056510B5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00C0050-4326-CA4D-837F-F3DA0DA535D5}" type="datetimeFigureOut">
              <a:rPr lang="en-US" smtClean="0"/>
              <a:t>10/25/15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414CC8-AF0D-1648-A32D-4C6056510B5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3" y="2591360"/>
            <a:ext cx="7583487" cy="1362075"/>
          </a:xfrm>
        </p:spPr>
        <p:txBody>
          <a:bodyPr anchor="b" anchorCtr="0">
            <a:noAutofit/>
          </a:bodyPr>
          <a:lstStyle>
            <a:lvl1pPr algn="l">
              <a:defRPr sz="4400" b="1"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779463"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0C0050-4326-CA4D-837F-F3DA0DA535D5}" type="datetimeFigureOut">
              <a:rPr lang="en-US" smtClean="0"/>
              <a:t>10/25/15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414CC8-AF0D-1648-A32D-4C6056510B5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200C0050-4326-CA4D-837F-F3DA0DA535D5}" type="datetimeFigureOut">
              <a:rPr lang="en-US" smtClean="0"/>
              <a:t>10/25/15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414CC8-AF0D-1648-A32D-4C6056510B5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a:xfrm>
            <a:off x="779463" y="381000"/>
            <a:ext cx="7583487" cy="104438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200C0050-4326-CA4D-837F-F3DA0DA535D5}" type="datetimeFigureOut">
              <a:rPr lang="en-US" smtClean="0"/>
              <a:t>10/25/15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414CC8-AF0D-1648-A32D-4C6056510B55}" type="slidenum">
              <a:rPr lang="en-US" smtClean="0"/>
              <a:t>‹#›</a:t>
            </a:fld>
            <a:endParaRPr lang="en-US"/>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200C0050-4326-CA4D-837F-F3DA0DA535D5}" type="datetimeFigureOut">
              <a:rPr lang="en-US" smtClean="0"/>
              <a:t>10/25/15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414CC8-AF0D-1648-A32D-4C6056510B55}" type="slidenum">
              <a:rPr lang="en-US" smtClean="0"/>
              <a:t>‹#›</a:t>
            </a:fld>
            <a:endParaRPr lang="en-US"/>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200C0050-4326-CA4D-837F-F3DA0DA535D5}" type="datetimeFigureOut">
              <a:rPr lang="en-US" smtClean="0"/>
              <a:t>10/25/15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414CC8-AF0D-1648-A32D-4C6056510B55}" type="slidenum">
              <a:rPr lang="en-US" smtClean="0"/>
              <a:t>‹#›</a:t>
            </a:fld>
            <a:endParaRPr lang="en-US"/>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200C0050-4326-CA4D-837F-F3DA0DA535D5}" type="datetimeFigureOut">
              <a:rPr lang="en-US" smtClean="0"/>
              <a:t>10/25/15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414CC8-AF0D-1648-A32D-4C6056510B55}" type="slidenum">
              <a:rPr lang="en-US" smtClean="0"/>
              <a:t>‹#›</a:t>
            </a:fld>
            <a:endParaRPr lang="en-US"/>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200C0050-4326-CA4D-837F-F3DA0DA535D5}" type="datetimeFigureOut">
              <a:rPr lang="en-US" smtClean="0"/>
              <a:t>10/25/15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414CC8-AF0D-1648-A32D-4C6056510B5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89707" y="189707"/>
            <a:ext cx="8764587"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779463" y="381000"/>
            <a:ext cx="7583487" cy="1044388"/>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779463" y="1828800"/>
            <a:ext cx="7583487" cy="420893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381000" y="6288741"/>
            <a:ext cx="1887537" cy="365125"/>
          </a:xfrm>
          <a:prstGeom prst="rect">
            <a:avLst/>
          </a:prstGeom>
        </p:spPr>
        <p:txBody>
          <a:bodyPr vert="horz" lIns="91440" tIns="45720" rIns="91440" bIns="45720" rtlCol="0" anchor="ctr"/>
          <a:lstStyle>
            <a:lvl1pPr algn="l">
              <a:defRPr sz="1200">
                <a:solidFill>
                  <a:schemeClr val="bg2"/>
                </a:solidFill>
              </a:defRPr>
            </a:lvl1pPr>
          </a:lstStyle>
          <a:p>
            <a:fld id="{200C0050-4326-CA4D-837F-F3DA0DA535D5}" type="datetimeFigureOut">
              <a:rPr lang="en-US" smtClean="0"/>
              <a:t>10/25/15</a:t>
            </a:fld>
            <a:endParaRPr lang="en-US"/>
          </a:p>
        </p:txBody>
      </p:sp>
      <p:sp>
        <p:nvSpPr>
          <p:cNvPr id="5" name="Footer Placeholder 4"/>
          <p:cNvSpPr>
            <a:spLocks noGrp="1"/>
          </p:cNvSpPr>
          <p:nvPr>
            <p:ph type="ftr" sz="quarter" idx="3"/>
          </p:nvPr>
        </p:nvSpPr>
        <p:spPr>
          <a:xfrm>
            <a:off x="3304615" y="6288741"/>
            <a:ext cx="5238750" cy="365125"/>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6" name="Slide Number Placeholder 5"/>
          <p:cNvSpPr>
            <a:spLocks noGrp="1"/>
          </p:cNvSpPr>
          <p:nvPr>
            <p:ph type="sldNum" sz="quarter" idx="4"/>
          </p:nvPr>
        </p:nvSpPr>
        <p:spPr>
          <a:xfrm>
            <a:off x="8404411" y="219635"/>
            <a:ext cx="493059" cy="365125"/>
          </a:xfrm>
          <a:prstGeom prst="rect">
            <a:avLst/>
          </a:prstGeom>
        </p:spPr>
        <p:txBody>
          <a:bodyPr vert="horz" lIns="91440" tIns="45720" rIns="91440" bIns="45720" rtlCol="0" anchor="ctr"/>
          <a:lstStyle>
            <a:lvl1pPr algn="r">
              <a:defRPr sz="1200">
                <a:solidFill>
                  <a:schemeClr val="tx2"/>
                </a:solidFill>
              </a:defRPr>
            </a:lvl1pPr>
          </a:lstStyle>
          <a:p>
            <a:fld id="{EB414CC8-AF0D-1648-A32D-4C6056510B5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lenssenj@mindspring.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6908"/>
            <a:ext cx="7772400" cy="2369444"/>
          </a:xfrm>
        </p:spPr>
        <p:txBody>
          <a:bodyPr>
            <a:normAutofit/>
          </a:bodyPr>
          <a:lstStyle/>
          <a:p>
            <a:r>
              <a:rPr lang="en-US" dirty="0" smtClean="0"/>
              <a:t>Leadership Matters</a:t>
            </a:r>
            <a:br>
              <a:rPr lang="en-US" dirty="0" smtClean="0"/>
            </a:br>
            <a:r>
              <a:rPr lang="en-US" dirty="0" smtClean="0"/>
              <a:t> in Reducing Disproportionate Discipline</a:t>
            </a:r>
            <a:endParaRPr lang="en-US" dirty="0"/>
          </a:p>
        </p:txBody>
      </p:sp>
      <p:sp>
        <p:nvSpPr>
          <p:cNvPr id="3" name="Subtitle 2"/>
          <p:cNvSpPr>
            <a:spLocks noGrp="1"/>
          </p:cNvSpPr>
          <p:nvPr>
            <p:ph type="subTitle" idx="1"/>
          </p:nvPr>
        </p:nvSpPr>
        <p:spPr>
          <a:xfrm>
            <a:off x="1371600" y="3174700"/>
            <a:ext cx="6400800" cy="2464100"/>
          </a:xfrm>
        </p:spPr>
        <p:txBody>
          <a:bodyPr>
            <a:normAutofit/>
          </a:bodyPr>
          <a:lstStyle/>
          <a:p>
            <a:r>
              <a:rPr lang="en-US" dirty="0" smtClean="0">
                <a:solidFill>
                  <a:schemeClr val="tx1"/>
                </a:solidFill>
              </a:rPr>
              <a:t>COSA Principals &amp; Teacher Leaders Conference</a:t>
            </a:r>
          </a:p>
          <a:p>
            <a:endParaRPr lang="en-US" dirty="0" smtClean="0">
              <a:solidFill>
                <a:schemeClr val="tx1"/>
              </a:solidFill>
            </a:endParaRPr>
          </a:p>
          <a:p>
            <a:r>
              <a:rPr lang="en-US" dirty="0" smtClean="0">
                <a:solidFill>
                  <a:schemeClr val="tx1"/>
                </a:solidFill>
              </a:rPr>
              <a:t>October </a:t>
            </a:r>
            <a:r>
              <a:rPr lang="en-US" dirty="0" smtClean="0">
                <a:solidFill>
                  <a:schemeClr val="tx1"/>
                </a:solidFill>
              </a:rPr>
              <a:t>2015</a:t>
            </a:r>
          </a:p>
          <a:p>
            <a:endParaRPr lang="en-US" dirty="0" smtClean="0">
              <a:solidFill>
                <a:schemeClr val="tx1"/>
              </a:solidFill>
            </a:endParaRPr>
          </a:p>
          <a:p>
            <a:r>
              <a:rPr lang="en-US" dirty="0" smtClean="0">
                <a:solidFill>
                  <a:schemeClr val="tx1"/>
                </a:solidFill>
              </a:rPr>
              <a:t>John </a:t>
            </a:r>
            <a:r>
              <a:rPr lang="en-US" dirty="0" err="1" smtClean="0">
                <a:solidFill>
                  <a:schemeClr val="tx1"/>
                </a:solidFill>
              </a:rPr>
              <a:t>Lenssen</a:t>
            </a:r>
            <a:endParaRPr lang="en-US" dirty="0">
              <a:solidFill>
                <a:schemeClr val="tx1"/>
              </a:solidFill>
            </a:endParaRPr>
          </a:p>
        </p:txBody>
      </p:sp>
    </p:spTree>
    <p:extLst>
      <p:ext uri="{BB962C8B-B14F-4D97-AF65-F5344CB8AC3E}">
        <p14:creationId xmlns:p14="http://schemas.microsoft.com/office/powerpoint/2010/main" val="1730666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Know About Exclusion</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2800" dirty="0"/>
              <a:t>“Exposure to exclusionary discipline has been shown, not to improve school outcomes, but in fact to be associated with higher rates of school dropout.” </a:t>
            </a:r>
            <a:endParaRPr lang="en-US" sz="2800" dirty="0" smtClean="0"/>
          </a:p>
          <a:p>
            <a:pPr marL="0" indent="0">
              <a:buNone/>
            </a:pPr>
            <a:endParaRPr lang="en-US" sz="2800" dirty="0"/>
          </a:p>
          <a:p>
            <a:pPr marL="0" indent="0">
              <a:buNone/>
            </a:pPr>
            <a:r>
              <a:rPr lang="en-US" dirty="0" err="1" smtClean="0"/>
              <a:t>Skiba</a:t>
            </a:r>
            <a:r>
              <a:rPr lang="en-US" dirty="0" smtClean="0"/>
              <a:t>, Peterson and Williams</a:t>
            </a:r>
            <a:r>
              <a:rPr lang="en-US" dirty="0"/>
              <a:t>,1997</a:t>
            </a:r>
            <a:br>
              <a:rPr lang="en-US" dirty="0"/>
            </a:br>
            <a:r>
              <a:rPr lang="en-US" dirty="0" err="1" smtClean="0"/>
              <a:t>Ekstrom</a:t>
            </a:r>
            <a:r>
              <a:rPr lang="en-US" dirty="0" smtClean="0"/>
              <a:t>, </a:t>
            </a:r>
            <a:r>
              <a:rPr lang="en-US" dirty="0" err="1" smtClean="0"/>
              <a:t>Goertz</a:t>
            </a:r>
            <a:r>
              <a:rPr lang="en-US" dirty="0" smtClean="0"/>
              <a:t>, Pollack, &amp; Rock</a:t>
            </a:r>
            <a:r>
              <a:rPr lang="en-US" dirty="0"/>
              <a:t>,</a:t>
            </a:r>
            <a:r>
              <a:rPr lang="en-US" dirty="0" smtClean="0"/>
              <a:t>1986</a:t>
            </a:r>
          </a:p>
          <a:p>
            <a:pPr marL="0" indent="0">
              <a:buNone/>
            </a:pPr>
            <a:r>
              <a:rPr lang="en-US" dirty="0" err="1" smtClean="0"/>
              <a:t>Wehlage</a:t>
            </a:r>
            <a:r>
              <a:rPr lang="en-US" dirty="0" smtClean="0"/>
              <a:t> &amp; Rutter</a:t>
            </a:r>
            <a:r>
              <a:rPr lang="en-US" dirty="0"/>
              <a:t>,1986</a:t>
            </a:r>
            <a:br>
              <a:rPr lang="en-US" dirty="0"/>
            </a:br>
            <a:r>
              <a:rPr lang="en-US" dirty="0" err="1" smtClean="0"/>
              <a:t>Sprick</a:t>
            </a:r>
            <a:r>
              <a:rPr lang="en-US" dirty="0" smtClean="0"/>
              <a:t>, </a:t>
            </a:r>
            <a:r>
              <a:rPr lang="en-US" dirty="0" err="1" smtClean="0"/>
              <a:t>Borgmeier</a:t>
            </a:r>
            <a:r>
              <a:rPr lang="en-US" dirty="0" smtClean="0"/>
              <a:t>, </a:t>
            </a:r>
            <a:r>
              <a:rPr lang="en-US" dirty="0" err="1" smtClean="0"/>
              <a:t>Nolet</a:t>
            </a:r>
            <a:r>
              <a:rPr lang="en-US" dirty="0"/>
              <a:t>,(2002) </a:t>
            </a:r>
          </a:p>
          <a:p>
            <a:endParaRPr lang="en-US" dirty="0"/>
          </a:p>
        </p:txBody>
      </p:sp>
    </p:spTree>
    <p:extLst>
      <p:ext uri="{BB962C8B-B14F-4D97-AF65-F5344CB8AC3E}">
        <p14:creationId xmlns:p14="http://schemas.microsoft.com/office/powerpoint/2010/main" val="497211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8600" y="-228600"/>
            <a:ext cx="8534400" cy="1219200"/>
          </a:xfrm>
        </p:spPr>
        <p:txBody>
          <a:bodyPr wrap="square" numCol="1" anchorCtr="0" compatLnSpc="1">
            <a:prstTxWarp prst="textNoShape">
              <a:avLst/>
            </a:prstTxWarp>
            <a:normAutofit fontScale="90000"/>
          </a:bodyPr>
          <a:lstStyle/>
          <a:p>
            <a:pPr eaLnBrk="1" hangingPunct="1">
              <a:defRPr/>
            </a:pPr>
            <a:r>
              <a:rPr lang="en-US" sz="2200" dirty="0">
                <a:solidFill>
                  <a:srgbClr val="7B9899"/>
                </a:solidFill>
                <a:latin typeface="Arial" charset="0"/>
                <a:cs typeface="+mj-cs"/>
              </a:rPr>
              <a:t/>
            </a:r>
            <a:br>
              <a:rPr lang="en-US" sz="2200" dirty="0">
                <a:solidFill>
                  <a:srgbClr val="7B9899"/>
                </a:solidFill>
                <a:latin typeface="Arial" charset="0"/>
                <a:cs typeface="+mj-cs"/>
              </a:rPr>
            </a:br>
            <a:r>
              <a:rPr lang="en-US" sz="2200" dirty="0">
                <a:solidFill>
                  <a:srgbClr val="7B9899"/>
                </a:solidFill>
                <a:latin typeface="Arial" charset="0"/>
                <a:cs typeface="+mj-cs"/>
              </a:rPr>
              <a:t/>
            </a:r>
            <a:br>
              <a:rPr lang="en-US" sz="2200" dirty="0">
                <a:solidFill>
                  <a:srgbClr val="7B9899"/>
                </a:solidFill>
                <a:latin typeface="Arial" charset="0"/>
                <a:cs typeface="+mj-cs"/>
              </a:rPr>
            </a:br>
            <a:r>
              <a:rPr lang="en-US" sz="2200" dirty="0">
                <a:solidFill>
                  <a:srgbClr val="7B9899"/>
                </a:solidFill>
                <a:latin typeface="Arial" charset="0"/>
                <a:cs typeface="+mj-cs"/>
              </a:rPr>
              <a:t/>
            </a:r>
            <a:br>
              <a:rPr lang="en-US" sz="2200" dirty="0">
                <a:solidFill>
                  <a:srgbClr val="7B9899"/>
                </a:solidFill>
                <a:latin typeface="Arial" charset="0"/>
                <a:cs typeface="+mj-cs"/>
              </a:rPr>
            </a:br>
            <a:r>
              <a:rPr lang="en-US" sz="2200" dirty="0">
                <a:solidFill>
                  <a:schemeClr val="tx1"/>
                </a:solidFill>
                <a:latin typeface="Arial" charset="0"/>
                <a:cs typeface="+mj-cs"/>
              </a:rPr>
              <a:t>Russ </a:t>
            </a:r>
            <a:r>
              <a:rPr lang="en-US" sz="2200" dirty="0" err="1" smtClean="0">
                <a:solidFill>
                  <a:schemeClr val="tx1"/>
                </a:solidFill>
                <a:latin typeface="Arial" charset="0"/>
                <a:cs typeface="+mj-cs"/>
              </a:rPr>
              <a:t>Skiba</a:t>
            </a:r>
            <a:r>
              <a:rPr lang="en-US" sz="2200" dirty="0">
                <a:solidFill>
                  <a:schemeClr val="tx1"/>
                </a:solidFill>
                <a:latin typeface="Arial" charset="0"/>
                <a:cs typeface="+mj-cs"/>
              </a:rPr>
              <a:t/>
            </a:r>
            <a:br>
              <a:rPr lang="en-US" sz="2200" dirty="0">
                <a:solidFill>
                  <a:schemeClr val="tx1"/>
                </a:solidFill>
                <a:latin typeface="Arial" charset="0"/>
                <a:cs typeface="+mj-cs"/>
              </a:rPr>
            </a:br>
            <a:r>
              <a:rPr lang="en-US" sz="2200" dirty="0">
                <a:solidFill>
                  <a:schemeClr val="tx1"/>
                </a:solidFill>
                <a:latin typeface="Arial" charset="0"/>
                <a:cs typeface="+mj-cs"/>
              </a:rPr>
              <a:t>Center for Evaluation and Educational Policy, Indiana University</a:t>
            </a:r>
          </a:p>
        </p:txBody>
      </p:sp>
      <p:sp>
        <p:nvSpPr>
          <p:cNvPr id="17410" name="Content Placeholder 2"/>
          <p:cNvSpPr>
            <a:spLocks noGrp="1"/>
          </p:cNvSpPr>
          <p:nvPr>
            <p:ph idx="1"/>
          </p:nvPr>
        </p:nvSpPr>
        <p:spPr>
          <a:xfrm>
            <a:off x="779463" y="1530767"/>
            <a:ext cx="7583487" cy="4208930"/>
          </a:xfrm>
        </p:spPr>
        <p:txBody>
          <a:bodyPr>
            <a:normAutofit fontScale="92500" lnSpcReduction="20000"/>
          </a:bodyPr>
          <a:lstStyle/>
          <a:p>
            <a:pPr marL="273050" indent="-273050" eaLnBrk="1" hangingPunct="1">
              <a:lnSpc>
                <a:spcPct val="90000"/>
              </a:lnSpc>
              <a:buFont typeface="Wingdings 2" charset="0"/>
              <a:buNone/>
            </a:pPr>
            <a:r>
              <a:rPr lang="en-US" sz="3200" dirty="0">
                <a:solidFill>
                  <a:schemeClr val="accent1"/>
                </a:solidFill>
                <a:latin typeface="Arial" charset="0"/>
              </a:rPr>
              <a:t>For what type of infractions are students getting suspended?</a:t>
            </a:r>
          </a:p>
          <a:p>
            <a:pPr marL="273050" indent="-273050" eaLnBrk="1" hangingPunct="1">
              <a:lnSpc>
                <a:spcPct val="90000"/>
              </a:lnSpc>
              <a:buFont typeface="Wingdings 2" charset="0"/>
              <a:buNone/>
            </a:pPr>
            <a:endParaRPr lang="en-US" sz="3200" dirty="0">
              <a:latin typeface="Arial" charset="0"/>
            </a:endParaRPr>
          </a:p>
          <a:p>
            <a:pPr marL="273050" indent="-273050" eaLnBrk="1" hangingPunct="1">
              <a:lnSpc>
                <a:spcPct val="90000"/>
              </a:lnSpc>
              <a:buFont typeface="Wingdings 2" charset="0"/>
              <a:buNone/>
            </a:pPr>
            <a:r>
              <a:rPr lang="ja-JP" altLang="en-US" sz="3200" dirty="0">
                <a:latin typeface="Arial" charset="0"/>
              </a:rPr>
              <a:t>“</a:t>
            </a:r>
            <a:r>
              <a:rPr lang="en-US" altLang="ja-JP" sz="3200" dirty="0">
                <a:latin typeface="Arial" charset="0"/>
              </a:rPr>
              <a:t>Looking across studies of school discipline, it is clear that school suspension tends not to be reserved for serious or dangerous behaviors.  The majority of offenses for which students are suspended appear to be non-violent, less-disruptive (than fighting) offenses.</a:t>
            </a:r>
            <a:r>
              <a:rPr lang="ja-JP" altLang="en-US" sz="3200" dirty="0">
                <a:latin typeface="Arial" charset="0"/>
              </a:rPr>
              <a:t>”</a:t>
            </a:r>
            <a:endParaRPr lang="en-US" altLang="ja-JP" sz="3200" dirty="0">
              <a:latin typeface="Arial" charset="0"/>
            </a:endParaRPr>
          </a:p>
          <a:p>
            <a:pPr marL="273050" indent="-273050" eaLnBrk="1" hangingPunct="1">
              <a:lnSpc>
                <a:spcPct val="90000"/>
              </a:lnSpc>
              <a:buFont typeface="Wingdings 2" charset="0"/>
              <a:buNone/>
            </a:pPr>
            <a:endParaRPr lang="en-US" dirty="0">
              <a:latin typeface="Arial" charset="0"/>
            </a:endParaRPr>
          </a:p>
          <a:p>
            <a:pPr marL="273050" indent="-273050" eaLnBrk="1" hangingPunct="1">
              <a:lnSpc>
                <a:spcPct val="90000"/>
              </a:lnSpc>
              <a:buFont typeface="Wingdings 2" charset="0"/>
              <a:buChar char=""/>
            </a:pPr>
            <a:endParaRPr lang="en-US" dirty="0">
              <a:latin typeface="Arial" charset="0"/>
            </a:endParaRPr>
          </a:p>
        </p:txBody>
      </p:sp>
    </p:spTree>
    <p:extLst>
      <p:ext uri="{BB962C8B-B14F-4D97-AF65-F5344CB8AC3E}">
        <p14:creationId xmlns:p14="http://schemas.microsoft.com/office/powerpoint/2010/main" val="151383842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56529"/>
            <a:ext cx="8001000" cy="6186308"/>
          </a:xfrm>
          <a:prstGeom prst="rect">
            <a:avLst/>
          </a:prstGeom>
        </p:spPr>
        <p:txBody>
          <a:bodyPr wrap="square">
            <a:spAutoFit/>
          </a:bodyPr>
          <a:lstStyle/>
          <a:p>
            <a:pPr algn="ctr"/>
            <a:r>
              <a:rPr lang="en-US" sz="4000" dirty="0"/>
              <a:t>Big Ideas </a:t>
            </a:r>
            <a:endParaRPr lang="en-US" sz="4000" dirty="0" smtClean="0"/>
          </a:p>
          <a:p>
            <a:pPr algn="ctr"/>
            <a:endParaRPr lang="en-US" sz="800" dirty="0"/>
          </a:p>
          <a:p>
            <a:pPr marL="295275" lvl="1" indent="-295275">
              <a:buFont typeface="Arial" pitchFamily="34" charset="0"/>
              <a:buChar char="•"/>
            </a:pPr>
            <a:r>
              <a:rPr lang="en-US" sz="2400" b="1" dirty="0"/>
              <a:t>Office Referrals, Suspension and Expulsion from school have been used to “punish” students, alert parents, and protect other students and school staff members </a:t>
            </a:r>
            <a:r>
              <a:rPr lang="en-US" sz="2400" b="1" dirty="0">
                <a:solidFill>
                  <a:srgbClr val="FF0000"/>
                </a:solidFill>
              </a:rPr>
              <a:t>but there are unintended consequences </a:t>
            </a:r>
            <a:endParaRPr lang="en-US" sz="2400" b="1" dirty="0" smtClean="0">
              <a:solidFill>
                <a:srgbClr val="FF0000"/>
              </a:solidFill>
            </a:endParaRPr>
          </a:p>
          <a:p>
            <a:pPr marL="295275" lvl="1" indent="-295275">
              <a:buFont typeface="Arial" pitchFamily="34" charset="0"/>
              <a:buChar char="•"/>
            </a:pPr>
            <a:endParaRPr lang="en-US" sz="2400" b="1" dirty="0" smtClean="0">
              <a:solidFill>
                <a:srgbClr val="FF0000"/>
              </a:solidFill>
            </a:endParaRPr>
          </a:p>
          <a:p>
            <a:pPr marL="698500" lvl="1" indent="-295275">
              <a:buFont typeface="Calibri" pitchFamily="34" charset="0"/>
              <a:buChar char="–"/>
            </a:pPr>
            <a:r>
              <a:rPr lang="en-US" sz="2400" b="1" dirty="0" smtClean="0"/>
              <a:t>Referrals</a:t>
            </a:r>
            <a:r>
              <a:rPr lang="en-US" sz="2400" b="1" dirty="0"/>
              <a:t>, suspensions and expulsions may exacerbate academic deterioration </a:t>
            </a:r>
          </a:p>
          <a:p>
            <a:pPr marL="698500" lvl="1" indent="-295275">
              <a:buFont typeface="Calibri" pitchFamily="34" charset="0"/>
              <a:buChar char="–"/>
            </a:pPr>
            <a:r>
              <a:rPr lang="en-US" sz="2400" b="1" dirty="0"/>
              <a:t>When students are provided with no educational alternative, student alienation, delinquency, crime, and substance abuse may ensue </a:t>
            </a:r>
          </a:p>
          <a:p>
            <a:pPr marL="698500" lvl="1" indent="-295275">
              <a:buFont typeface="Calibri" pitchFamily="34" charset="0"/>
              <a:buChar char="–"/>
            </a:pPr>
            <a:r>
              <a:rPr lang="en-US" sz="2400" b="1" dirty="0"/>
              <a:t>Social, emotional, and mental health support for students can decrease the need for referrals, suspension and expulsion </a:t>
            </a:r>
          </a:p>
          <a:p>
            <a:pPr lvl="1"/>
            <a:endParaRPr lang="en-US" dirty="0"/>
          </a:p>
          <a:p>
            <a:endParaRPr lang="en-US" dirty="0"/>
          </a:p>
        </p:txBody>
      </p:sp>
    </p:spTree>
    <p:extLst>
      <p:ext uri="{BB962C8B-B14F-4D97-AF65-F5344CB8AC3E}">
        <p14:creationId xmlns:p14="http://schemas.microsoft.com/office/powerpoint/2010/main" val="2789143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Oregon Law</a:t>
            </a:r>
            <a:endParaRPr lang="en-US" dirty="0"/>
          </a:p>
        </p:txBody>
      </p:sp>
      <p:sp>
        <p:nvSpPr>
          <p:cNvPr id="3" name="Content Placeholder 2"/>
          <p:cNvSpPr>
            <a:spLocks noGrp="1"/>
          </p:cNvSpPr>
          <p:nvPr>
            <p:ph idx="1"/>
          </p:nvPr>
        </p:nvSpPr>
        <p:spPr/>
        <p:txBody>
          <a:bodyPr>
            <a:normAutofit/>
          </a:bodyPr>
          <a:lstStyle/>
          <a:p>
            <a:r>
              <a:rPr lang="en-US" dirty="0"/>
              <a:t>Limits expulsion to conduct that poses a threat to health or safety, repeated behaviors that have not responded to other interventions, and expulsions mandated by </a:t>
            </a:r>
            <a:r>
              <a:rPr lang="en-US" dirty="0" smtClean="0"/>
              <a:t>law.</a:t>
            </a:r>
          </a:p>
          <a:p>
            <a:r>
              <a:rPr lang="en-US" dirty="0" smtClean="0"/>
              <a:t>Keeping </a:t>
            </a:r>
            <a:r>
              <a:rPr lang="en-US" dirty="0"/>
              <a:t>students in class as much as possible in order to maximize their opportunities to </a:t>
            </a:r>
            <a:r>
              <a:rPr lang="en-US" dirty="0" smtClean="0"/>
              <a:t>learn</a:t>
            </a:r>
          </a:p>
          <a:p>
            <a:r>
              <a:rPr lang="en-US" dirty="0" smtClean="0"/>
              <a:t>Creating </a:t>
            </a:r>
            <a:r>
              <a:rPr lang="en-US" dirty="0"/>
              <a:t>and maintaining a positive learning environment for all students</a:t>
            </a:r>
          </a:p>
          <a:p>
            <a:pPr lvl="1"/>
            <a:endParaRPr lang="en-US" dirty="0"/>
          </a:p>
        </p:txBody>
      </p:sp>
    </p:spTree>
    <p:extLst>
      <p:ext uri="{BB962C8B-B14F-4D97-AF65-F5344CB8AC3E}">
        <p14:creationId xmlns:p14="http://schemas.microsoft.com/office/powerpoint/2010/main" val="497316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Department of Education</a:t>
            </a:r>
            <a:endParaRPr lang="en-US" dirty="0"/>
          </a:p>
        </p:txBody>
      </p:sp>
      <p:sp>
        <p:nvSpPr>
          <p:cNvPr id="3" name="Content Placeholder 2"/>
          <p:cNvSpPr>
            <a:spLocks noGrp="1"/>
          </p:cNvSpPr>
          <p:nvPr>
            <p:ph idx="1"/>
          </p:nvPr>
        </p:nvSpPr>
        <p:spPr/>
        <p:txBody>
          <a:bodyPr>
            <a:normAutofit/>
          </a:bodyPr>
          <a:lstStyle/>
          <a:p>
            <a:r>
              <a:rPr lang="en-US" dirty="0" smtClean="0"/>
              <a:t>Issues Guiding Principles:  A Resource Guide for Improving School Climate and Discipline</a:t>
            </a:r>
          </a:p>
          <a:p>
            <a:pPr marL="282575" lvl="1" indent="0">
              <a:buNone/>
            </a:pPr>
            <a:r>
              <a:rPr lang="en-US" dirty="0" smtClean="0"/>
              <a:t>	January </a:t>
            </a:r>
            <a:r>
              <a:rPr lang="en-US" dirty="0" smtClean="0"/>
              <a:t>2014</a:t>
            </a:r>
          </a:p>
          <a:p>
            <a:r>
              <a:rPr lang="en-US" dirty="0" smtClean="0"/>
              <a:t>Dear Colleague Letter</a:t>
            </a:r>
          </a:p>
          <a:p>
            <a:pPr marL="282575" lvl="1" indent="0">
              <a:buNone/>
            </a:pPr>
            <a:r>
              <a:rPr lang="en-US" dirty="0" smtClean="0"/>
              <a:t>	Guidance </a:t>
            </a:r>
            <a:r>
              <a:rPr lang="en-US" dirty="0"/>
              <a:t>letter prepared </a:t>
            </a:r>
            <a:r>
              <a:rPr lang="en-US" dirty="0" smtClean="0"/>
              <a:t>with </a:t>
            </a:r>
            <a:r>
              <a:rPr lang="en-US" dirty="0"/>
              <a:t>partners at the </a:t>
            </a:r>
            <a:r>
              <a:rPr lang="en-US" dirty="0" smtClean="0"/>
              <a:t> </a:t>
            </a:r>
            <a:r>
              <a:rPr lang="en-US" dirty="0" smtClean="0"/>
              <a:t>	Department </a:t>
            </a:r>
            <a:r>
              <a:rPr lang="en-US" dirty="0"/>
              <a:t>of Justice describing how schools can meet </a:t>
            </a:r>
            <a:r>
              <a:rPr lang="en-US" dirty="0" smtClean="0"/>
              <a:t>	their </a:t>
            </a:r>
            <a:r>
              <a:rPr lang="en-US" dirty="0"/>
              <a:t>obligations under federal law to administer </a:t>
            </a:r>
            <a:r>
              <a:rPr lang="en-US" dirty="0" smtClean="0"/>
              <a:t>	student </a:t>
            </a:r>
            <a:r>
              <a:rPr lang="en-US" dirty="0"/>
              <a:t>discipline without discriminating on the basis of </a:t>
            </a:r>
            <a:r>
              <a:rPr lang="en-US" dirty="0" smtClean="0"/>
              <a:t>	race</a:t>
            </a:r>
            <a:r>
              <a:rPr lang="en-US" dirty="0"/>
              <a:t>, color, or national origin.</a:t>
            </a:r>
            <a:endParaRPr lang="en-US" dirty="0" smtClean="0"/>
          </a:p>
          <a:p>
            <a:pPr marL="457200" lvl="1" indent="0">
              <a:buNone/>
            </a:pPr>
            <a:endParaRPr lang="en-US" dirty="0"/>
          </a:p>
          <a:p>
            <a:pPr lvl="1"/>
            <a:endParaRPr lang="en-US" dirty="0"/>
          </a:p>
        </p:txBody>
      </p:sp>
    </p:spTree>
    <p:extLst>
      <p:ext uri="{BB962C8B-B14F-4D97-AF65-F5344CB8AC3E}">
        <p14:creationId xmlns:p14="http://schemas.microsoft.com/office/powerpoint/2010/main" val="1344536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457200" y="282575"/>
            <a:ext cx="8229600" cy="1046163"/>
          </a:xfrm>
        </p:spPr>
        <p:txBody>
          <a:bodyPr>
            <a:normAutofit fontScale="90000"/>
          </a:bodyPr>
          <a:lstStyle/>
          <a:p>
            <a:pPr eaLnBrk="1" hangingPunct="1">
              <a:lnSpc>
                <a:spcPts val="3800"/>
              </a:lnSpc>
            </a:pPr>
            <a:r>
              <a:rPr lang="en-US">
                <a:latin typeface="Calibri" charset="0"/>
              </a:rPr>
              <a:t>Behind the Guidance Package: </a:t>
            </a:r>
            <a:br>
              <a:rPr lang="en-US">
                <a:latin typeface="Calibri" charset="0"/>
              </a:rPr>
            </a:br>
            <a:r>
              <a:rPr lang="en-US">
                <a:latin typeface="Calibri" charset="0"/>
              </a:rPr>
              <a:t>The Data</a:t>
            </a:r>
          </a:p>
        </p:txBody>
      </p:sp>
      <p:sp>
        <p:nvSpPr>
          <p:cNvPr id="22530" name="Content Placeholder 2"/>
          <p:cNvSpPr>
            <a:spLocks noGrp="1"/>
          </p:cNvSpPr>
          <p:nvPr>
            <p:ph idx="1"/>
          </p:nvPr>
        </p:nvSpPr>
        <p:spPr>
          <a:xfrm>
            <a:off x="457200" y="1695450"/>
            <a:ext cx="5537200" cy="2119313"/>
          </a:xfrm>
        </p:spPr>
        <p:txBody>
          <a:bodyPr/>
          <a:lstStyle/>
          <a:p>
            <a:pPr eaLnBrk="1" hangingPunct="1">
              <a:lnSpc>
                <a:spcPct val="80000"/>
              </a:lnSpc>
            </a:pPr>
            <a:r>
              <a:rPr lang="en-US" sz="2700">
                <a:latin typeface="Calibri" charset="0"/>
              </a:rPr>
              <a:t>In 2011, nationwide: </a:t>
            </a:r>
          </a:p>
          <a:p>
            <a:pPr lvl="1" eaLnBrk="1" hangingPunct="1">
              <a:lnSpc>
                <a:spcPct val="80000"/>
              </a:lnSpc>
            </a:pPr>
            <a:r>
              <a:rPr lang="en-US" sz="2400">
                <a:latin typeface="Calibri" charset="0"/>
              </a:rPr>
              <a:t>3 million out-of-school suspensions</a:t>
            </a:r>
          </a:p>
          <a:p>
            <a:pPr lvl="1" eaLnBrk="1" hangingPunct="1">
              <a:lnSpc>
                <a:spcPct val="80000"/>
              </a:lnSpc>
            </a:pPr>
            <a:r>
              <a:rPr lang="en-US" sz="2400">
                <a:latin typeface="Calibri" charset="0"/>
              </a:rPr>
              <a:t>100,000+ students expelled</a:t>
            </a:r>
          </a:p>
          <a:p>
            <a:pPr lvl="1" eaLnBrk="1" hangingPunct="1">
              <a:lnSpc>
                <a:spcPct val="80000"/>
              </a:lnSpc>
            </a:pPr>
            <a:r>
              <a:rPr lang="en-US" sz="2400">
                <a:latin typeface="Calibri" charset="0"/>
              </a:rPr>
              <a:t>Students lost </a:t>
            </a:r>
            <a:r>
              <a:rPr lang="ja-JP" altLang="en-US" sz="2400">
                <a:latin typeface="Calibri" charset="0"/>
              </a:rPr>
              <a:t>“</a:t>
            </a:r>
            <a:r>
              <a:rPr lang="en-US" altLang="ja-JP" sz="2400">
                <a:latin typeface="Calibri" charset="0"/>
              </a:rPr>
              <a:t>hundreds of thousands</a:t>
            </a:r>
            <a:r>
              <a:rPr lang="ja-JP" altLang="en-US" sz="2400">
                <a:latin typeface="Calibri" charset="0"/>
              </a:rPr>
              <a:t>”</a:t>
            </a:r>
            <a:r>
              <a:rPr lang="en-US" altLang="ja-JP" sz="2400">
                <a:latin typeface="Calibri" charset="0"/>
              </a:rPr>
              <a:t> of hours of instructional time</a:t>
            </a:r>
            <a:endParaRPr lang="en-US" sz="2400">
              <a:latin typeface="Calibri" charset="0"/>
            </a:endParaRPr>
          </a:p>
        </p:txBody>
      </p:sp>
      <p:sp>
        <p:nvSpPr>
          <p:cNvPr id="22531" name="TextBox 4"/>
          <p:cNvSpPr txBox="1">
            <a:spLocks noChangeArrowheads="1"/>
          </p:cNvSpPr>
          <p:nvPr/>
        </p:nvSpPr>
        <p:spPr bwMode="auto">
          <a:xfrm>
            <a:off x="457200" y="3810000"/>
            <a:ext cx="8458200" cy="277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4488" indent="-344488"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buFont typeface="Arial" charset="0"/>
              <a:buChar char="•"/>
            </a:pPr>
            <a:r>
              <a:rPr lang="en-US"/>
              <a:t>Students of color, students with disabilities are </a:t>
            </a:r>
            <a:r>
              <a:rPr lang="ja-JP" altLang="en-US"/>
              <a:t>“</a:t>
            </a:r>
            <a:r>
              <a:rPr lang="en-US" altLang="ja-JP"/>
              <a:t>far more likely</a:t>
            </a:r>
            <a:r>
              <a:rPr lang="ja-JP" altLang="en-US"/>
              <a:t>”</a:t>
            </a:r>
            <a:r>
              <a:rPr lang="en-US" altLang="ja-JP"/>
              <a:t> to be removed from class</a:t>
            </a:r>
          </a:p>
          <a:p>
            <a:pPr eaLnBrk="1" hangingPunct="1">
              <a:buFont typeface="Arial" charset="0"/>
              <a:buChar char="•"/>
            </a:pPr>
            <a:r>
              <a:rPr lang="en-US"/>
              <a:t>African-American students are three times more likely to be suspended/expelled, often for similar offenses</a:t>
            </a:r>
          </a:p>
          <a:p>
            <a:pPr eaLnBrk="1" hangingPunct="1">
              <a:buFont typeface="Arial" charset="0"/>
              <a:buChar char="•"/>
            </a:pPr>
            <a:r>
              <a:rPr lang="en-US"/>
              <a:t>Most exclusionary actions are for non-violent offenses</a:t>
            </a:r>
          </a:p>
          <a:p>
            <a:pPr eaLnBrk="1" hangingPunct="1">
              <a:buFont typeface="Arial" charset="0"/>
              <a:buChar char="•"/>
            </a:pPr>
            <a:r>
              <a:rPr lang="en-US"/>
              <a:t>Suspensions lead to drop-outs, police contact</a:t>
            </a:r>
          </a:p>
          <a:p>
            <a:pPr eaLnBrk="1" hangingPunct="1"/>
            <a:endParaRPr lang="en-US"/>
          </a:p>
        </p:txBody>
      </p:sp>
      <p:pic>
        <p:nvPicPr>
          <p:cNvPr id="819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37275" y="1701800"/>
            <a:ext cx="2665413" cy="1979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1907611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a:xfrm>
            <a:off x="457200" y="282575"/>
            <a:ext cx="8229600" cy="1046163"/>
          </a:xfrm>
        </p:spPr>
        <p:txBody>
          <a:bodyPr>
            <a:normAutofit/>
          </a:bodyPr>
          <a:lstStyle/>
          <a:p>
            <a:pPr eaLnBrk="1" hangingPunct="1"/>
            <a:r>
              <a:rPr lang="en-US" sz="3200" b="1" dirty="0">
                <a:latin typeface="Calibri" charset="0"/>
              </a:rPr>
              <a:t>Guiding Principle 1</a:t>
            </a:r>
            <a:r>
              <a:rPr lang="en-US" sz="3200" b="1" dirty="0" smtClean="0">
                <a:latin typeface="Calibri" charset="0"/>
              </a:rPr>
              <a:t>:  Climate </a:t>
            </a:r>
            <a:r>
              <a:rPr lang="en-US" sz="3200" b="1" dirty="0">
                <a:latin typeface="Calibri" charset="0"/>
              </a:rPr>
              <a:t>and Prevention </a:t>
            </a:r>
            <a:endParaRPr lang="en-US" sz="3200" dirty="0">
              <a:latin typeface="Calibri" charset="0"/>
            </a:endParaRPr>
          </a:p>
        </p:txBody>
      </p:sp>
      <p:sp>
        <p:nvSpPr>
          <p:cNvPr id="48130" name="Content Placeholder 2"/>
          <p:cNvSpPr>
            <a:spLocks noGrp="1"/>
          </p:cNvSpPr>
          <p:nvPr>
            <p:ph idx="1"/>
          </p:nvPr>
        </p:nvSpPr>
        <p:spPr>
          <a:xfrm>
            <a:off x="457200" y="1574800"/>
            <a:ext cx="8378825" cy="5283200"/>
          </a:xfrm>
        </p:spPr>
        <p:txBody>
          <a:bodyPr>
            <a:normAutofit lnSpcReduction="10000"/>
          </a:bodyPr>
          <a:lstStyle/>
          <a:p>
            <a:pPr marL="0" indent="0" eaLnBrk="1" hangingPunct="1">
              <a:lnSpc>
                <a:spcPct val="80000"/>
              </a:lnSpc>
              <a:buFont typeface="Arial" charset="0"/>
              <a:buNone/>
            </a:pPr>
            <a:endParaRPr lang="en-US" sz="2400" dirty="0">
              <a:latin typeface="Calibri" charset="0"/>
            </a:endParaRPr>
          </a:p>
          <a:p>
            <a:pPr marL="0" indent="0" eaLnBrk="1" hangingPunct="1">
              <a:lnSpc>
                <a:spcPct val="80000"/>
              </a:lnSpc>
              <a:buFont typeface="Arial" charset="0"/>
              <a:buNone/>
            </a:pPr>
            <a:r>
              <a:rPr lang="en-US" sz="2400" dirty="0">
                <a:latin typeface="Calibri" charset="0"/>
              </a:rPr>
              <a:t>(1) Engage in deliberate efforts to create positive school climates </a:t>
            </a:r>
          </a:p>
          <a:p>
            <a:pPr marL="0" indent="0" eaLnBrk="1" hangingPunct="1">
              <a:lnSpc>
                <a:spcPct val="80000"/>
              </a:lnSpc>
              <a:buFont typeface="Arial" charset="0"/>
              <a:buNone/>
            </a:pPr>
            <a:r>
              <a:rPr lang="en-US" sz="2400" dirty="0">
                <a:latin typeface="Calibri" charset="0"/>
              </a:rPr>
              <a:t>(2) Prioritize the use of evidence-based strategies like PBIS</a:t>
            </a:r>
          </a:p>
          <a:p>
            <a:pPr marL="0" indent="0" eaLnBrk="1" hangingPunct="1">
              <a:lnSpc>
                <a:spcPct val="80000"/>
              </a:lnSpc>
              <a:buFont typeface="Arial" charset="0"/>
              <a:buNone/>
            </a:pPr>
            <a:r>
              <a:rPr lang="en-US" sz="2400" dirty="0">
                <a:latin typeface="Calibri" charset="0"/>
              </a:rPr>
              <a:t>(3) Promote social and emotional learning to complement academic skills and encourage positive  behavior</a:t>
            </a:r>
          </a:p>
          <a:p>
            <a:pPr marL="0" indent="0" eaLnBrk="1" hangingPunct="1">
              <a:lnSpc>
                <a:spcPct val="80000"/>
              </a:lnSpc>
              <a:buFont typeface="Arial" charset="0"/>
              <a:buNone/>
            </a:pPr>
            <a:r>
              <a:rPr lang="en-US" sz="2400" dirty="0">
                <a:latin typeface="Calibri" charset="0"/>
              </a:rPr>
              <a:t>(4) Provide regular training and supports to all school personnel </a:t>
            </a:r>
          </a:p>
          <a:p>
            <a:pPr marL="0" indent="0" eaLnBrk="1" hangingPunct="1">
              <a:lnSpc>
                <a:spcPct val="80000"/>
              </a:lnSpc>
              <a:buFont typeface="Arial" charset="0"/>
              <a:buNone/>
            </a:pPr>
            <a:r>
              <a:rPr lang="en-US" sz="2400" dirty="0">
                <a:latin typeface="Calibri" charset="0"/>
              </a:rPr>
              <a:t>(5) Collaborate with local mental health, child welfare, law enforcement, and juvenile justice  agencies to align resources, prevention strategies, and intervention services</a:t>
            </a:r>
          </a:p>
          <a:p>
            <a:pPr marL="0" indent="0" eaLnBrk="1" hangingPunct="1">
              <a:lnSpc>
                <a:spcPct val="80000"/>
              </a:lnSpc>
              <a:buFont typeface="Arial" charset="0"/>
              <a:buNone/>
            </a:pPr>
            <a:r>
              <a:rPr lang="en-US" sz="2400" dirty="0">
                <a:latin typeface="Calibri" charset="0"/>
              </a:rPr>
              <a:t>(6) Ensure that any school-based law enforcement officers</a:t>
            </a:r>
            <a:r>
              <a:rPr lang="ja-JP" altLang="en-US" sz="2400" dirty="0">
                <a:latin typeface="Calibri" charset="0"/>
              </a:rPr>
              <a:t>’</a:t>
            </a:r>
            <a:r>
              <a:rPr lang="en-US" altLang="ja-JP" sz="2400" dirty="0">
                <a:latin typeface="Calibri" charset="0"/>
              </a:rPr>
              <a:t> roles focus on improving school safety and reducing inappropriate referrals to law enforcement</a:t>
            </a:r>
          </a:p>
          <a:p>
            <a:pPr marL="0" indent="0" eaLnBrk="1" hangingPunct="1">
              <a:lnSpc>
                <a:spcPct val="80000"/>
              </a:lnSpc>
              <a:buFont typeface="Arial" charset="0"/>
              <a:buNone/>
            </a:pPr>
            <a:r>
              <a:rPr lang="en-US" sz="1100" dirty="0">
                <a:latin typeface="Calibri" charset="0"/>
              </a:rPr>
              <a:t> </a:t>
            </a:r>
          </a:p>
          <a:p>
            <a:pPr marL="0" indent="0" eaLnBrk="1" hangingPunct="1">
              <a:lnSpc>
                <a:spcPct val="80000"/>
              </a:lnSpc>
              <a:buFont typeface="Arial" charset="0"/>
              <a:buNone/>
            </a:pPr>
            <a:endParaRPr lang="en-US" sz="1100" dirty="0">
              <a:latin typeface="Calibri" charset="0"/>
            </a:endParaRPr>
          </a:p>
          <a:p>
            <a:pPr marL="0" indent="0" eaLnBrk="1" hangingPunct="1">
              <a:lnSpc>
                <a:spcPct val="80000"/>
              </a:lnSpc>
            </a:pPr>
            <a:endParaRPr lang="en-US" sz="800" dirty="0">
              <a:latin typeface="Calibri" charset="0"/>
            </a:endParaRPr>
          </a:p>
        </p:txBody>
      </p:sp>
    </p:spTree>
    <p:extLst>
      <p:ext uri="{BB962C8B-B14F-4D97-AF65-F5344CB8AC3E}">
        <p14:creationId xmlns:p14="http://schemas.microsoft.com/office/powerpoint/2010/main" val="4550079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457200" y="333495"/>
            <a:ext cx="8229600" cy="1044575"/>
          </a:xfrm>
        </p:spPr>
        <p:txBody>
          <a:bodyPr>
            <a:normAutofit fontScale="90000"/>
          </a:bodyPr>
          <a:lstStyle/>
          <a:p>
            <a:pPr eaLnBrk="1" hangingPunct="1"/>
            <a:r>
              <a:rPr lang="en-US" sz="3200" b="1" dirty="0">
                <a:latin typeface="Calibri" charset="0"/>
              </a:rPr>
              <a:t>Guiding Principle 2: Clear, Appropriate,</a:t>
            </a:r>
            <a:br>
              <a:rPr lang="en-US" sz="3200" b="1" dirty="0">
                <a:latin typeface="Calibri" charset="0"/>
              </a:rPr>
            </a:br>
            <a:r>
              <a:rPr lang="en-US" sz="3200" b="1" dirty="0">
                <a:latin typeface="Calibri" charset="0"/>
              </a:rPr>
              <a:t> and Consistent Expectations and </a:t>
            </a:r>
            <a:r>
              <a:rPr lang="en-US" sz="3200" dirty="0">
                <a:latin typeface="Calibri" charset="0"/>
              </a:rPr>
              <a:t> </a:t>
            </a:r>
            <a:r>
              <a:rPr lang="en-US" sz="3200" b="1" dirty="0">
                <a:latin typeface="Calibri" charset="0"/>
              </a:rPr>
              <a:t>Consequences</a:t>
            </a:r>
            <a:endParaRPr lang="en-US" sz="3200" dirty="0">
              <a:latin typeface="Calibri" charset="0"/>
            </a:endParaRPr>
          </a:p>
        </p:txBody>
      </p:sp>
      <p:sp>
        <p:nvSpPr>
          <p:cNvPr id="3" name="Content Placeholder 2"/>
          <p:cNvSpPr>
            <a:spLocks noGrp="1"/>
          </p:cNvSpPr>
          <p:nvPr>
            <p:ph idx="1"/>
          </p:nvPr>
        </p:nvSpPr>
        <p:spPr>
          <a:xfrm>
            <a:off x="457200" y="1365112"/>
            <a:ext cx="8229600" cy="4970462"/>
          </a:xfrm>
        </p:spPr>
        <p:txBody>
          <a:bodyPr rtlCol="0">
            <a:normAutofit fontScale="25000" lnSpcReduction="20000"/>
          </a:bodyPr>
          <a:lstStyle/>
          <a:p>
            <a:pPr marL="0" indent="0" eaLnBrk="1" fontAlgn="auto" hangingPunct="1">
              <a:spcAft>
                <a:spcPts val="0"/>
              </a:spcAft>
              <a:buFont typeface="Arial"/>
              <a:buNone/>
              <a:defRPr/>
            </a:pPr>
            <a:endParaRPr lang="en-US" sz="8000" dirty="0" smtClean="0">
              <a:ea typeface="+mn-ea"/>
              <a:cs typeface="+mn-cs"/>
            </a:endParaRPr>
          </a:p>
          <a:p>
            <a:pPr marL="0" indent="0" eaLnBrk="1" fontAlgn="auto" hangingPunct="1">
              <a:spcAft>
                <a:spcPts val="0"/>
              </a:spcAft>
              <a:buFont typeface="Arial"/>
              <a:buNone/>
              <a:defRPr/>
            </a:pPr>
            <a:r>
              <a:rPr lang="en-US" sz="8000" dirty="0" smtClean="0">
                <a:ea typeface="+mn-ea"/>
                <a:cs typeface="+mn-cs"/>
              </a:rPr>
              <a:t>(1) Set high expectations for behavior and adopt an instructional approach to school discipline. </a:t>
            </a:r>
          </a:p>
          <a:p>
            <a:pPr marL="0" indent="0" eaLnBrk="1" fontAlgn="auto" hangingPunct="1">
              <a:spcAft>
                <a:spcPts val="0"/>
              </a:spcAft>
              <a:buFont typeface="Arial"/>
              <a:buNone/>
              <a:defRPr/>
            </a:pPr>
            <a:r>
              <a:rPr lang="en-US" sz="8000" dirty="0" smtClean="0">
                <a:ea typeface="+mn-ea"/>
                <a:cs typeface="+mn-cs"/>
              </a:rPr>
              <a:t> </a:t>
            </a:r>
          </a:p>
          <a:p>
            <a:pPr marL="0" indent="0" eaLnBrk="1" fontAlgn="auto" hangingPunct="1">
              <a:spcAft>
                <a:spcPts val="0"/>
              </a:spcAft>
              <a:buFont typeface="Arial"/>
              <a:buNone/>
              <a:defRPr/>
            </a:pPr>
            <a:r>
              <a:rPr lang="en-US" sz="8000" dirty="0" smtClean="0">
                <a:ea typeface="+mn-ea"/>
                <a:cs typeface="+mn-cs"/>
              </a:rPr>
              <a:t>(2) Involve families, students, and school personnel in the development and implementation of  discipline policies or codes of conduct, and communicate those policies regularly and clearly. </a:t>
            </a:r>
          </a:p>
          <a:p>
            <a:pPr marL="0" indent="0" eaLnBrk="1" fontAlgn="auto" hangingPunct="1">
              <a:spcAft>
                <a:spcPts val="0"/>
              </a:spcAft>
              <a:buFont typeface="Arial"/>
              <a:buNone/>
              <a:defRPr/>
            </a:pPr>
            <a:r>
              <a:rPr lang="en-US" sz="8000" dirty="0" smtClean="0">
                <a:ea typeface="+mn-ea"/>
                <a:cs typeface="+mn-cs"/>
              </a:rPr>
              <a:t> </a:t>
            </a:r>
          </a:p>
          <a:p>
            <a:pPr marL="0" indent="0" eaLnBrk="1" fontAlgn="auto" hangingPunct="1">
              <a:spcAft>
                <a:spcPts val="0"/>
              </a:spcAft>
              <a:buFont typeface="Arial"/>
              <a:buNone/>
              <a:defRPr/>
            </a:pPr>
            <a:r>
              <a:rPr lang="en-US" sz="8000" dirty="0" smtClean="0">
                <a:ea typeface="+mn-ea"/>
                <a:cs typeface="+mn-cs"/>
              </a:rPr>
              <a:t>(3) Ensure that clear, developmentally appropriate, and proportional consequences apply for  misbehavior. </a:t>
            </a:r>
          </a:p>
          <a:p>
            <a:pPr marL="0" indent="0" eaLnBrk="1" fontAlgn="auto" hangingPunct="1">
              <a:spcAft>
                <a:spcPts val="0"/>
              </a:spcAft>
              <a:buFont typeface="Arial"/>
              <a:buNone/>
              <a:defRPr/>
            </a:pPr>
            <a:r>
              <a:rPr lang="en-US" sz="8000" dirty="0" smtClean="0">
                <a:ea typeface="+mn-ea"/>
                <a:cs typeface="+mn-cs"/>
              </a:rPr>
              <a:t> </a:t>
            </a:r>
          </a:p>
          <a:p>
            <a:pPr marL="0" indent="0" eaLnBrk="1" fontAlgn="auto" hangingPunct="1">
              <a:spcAft>
                <a:spcPts val="0"/>
              </a:spcAft>
              <a:buFont typeface="Arial"/>
              <a:buNone/>
              <a:defRPr/>
            </a:pPr>
            <a:r>
              <a:rPr lang="en-US" sz="8000" dirty="0" smtClean="0">
                <a:ea typeface="+mn-ea"/>
                <a:cs typeface="+mn-cs"/>
              </a:rPr>
              <a:t>(4) Create policies that include appropriate procedures for students with disabilities and due process  for all students. </a:t>
            </a:r>
          </a:p>
          <a:p>
            <a:pPr marL="0" indent="0" eaLnBrk="1" fontAlgn="auto" hangingPunct="1">
              <a:spcAft>
                <a:spcPts val="0"/>
              </a:spcAft>
              <a:buFont typeface="Arial"/>
              <a:buNone/>
              <a:defRPr/>
            </a:pPr>
            <a:r>
              <a:rPr lang="en-US" sz="8000" dirty="0" smtClean="0">
                <a:ea typeface="+mn-ea"/>
                <a:cs typeface="+mn-cs"/>
              </a:rPr>
              <a:t> </a:t>
            </a:r>
          </a:p>
          <a:p>
            <a:pPr marL="0" indent="0" eaLnBrk="1" fontAlgn="auto" hangingPunct="1">
              <a:spcAft>
                <a:spcPts val="0"/>
              </a:spcAft>
              <a:buFont typeface="Arial"/>
              <a:buNone/>
              <a:defRPr/>
            </a:pPr>
            <a:r>
              <a:rPr lang="en-US" sz="8000" dirty="0" smtClean="0">
                <a:ea typeface="+mn-ea"/>
                <a:cs typeface="+mn-cs"/>
              </a:rPr>
              <a:t>(5) Remove students from the classroom only as a last resort, ensure that any alternative settings provide students with academic instruction, and return students to their regular class as soon as  possible.</a:t>
            </a:r>
          </a:p>
          <a:p>
            <a:pPr eaLnBrk="1" fontAlgn="auto" hangingPunct="1">
              <a:spcAft>
                <a:spcPts val="0"/>
              </a:spcAft>
              <a:buFont typeface="Arial"/>
              <a:buChar char="•"/>
              <a:defRPr/>
            </a:pPr>
            <a:endParaRPr lang="en-US" dirty="0">
              <a:ea typeface="+mn-ea"/>
              <a:cs typeface="+mn-cs"/>
            </a:endParaRPr>
          </a:p>
        </p:txBody>
      </p:sp>
    </p:spTree>
    <p:extLst>
      <p:ext uri="{BB962C8B-B14F-4D97-AF65-F5344CB8AC3E}">
        <p14:creationId xmlns:p14="http://schemas.microsoft.com/office/powerpoint/2010/main" val="11998038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a:xfrm>
            <a:off x="457200" y="282575"/>
            <a:ext cx="8229600" cy="1046163"/>
          </a:xfrm>
        </p:spPr>
        <p:txBody>
          <a:bodyPr>
            <a:normAutofit fontScale="90000"/>
          </a:bodyPr>
          <a:lstStyle/>
          <a:p>
            <a:pPr eaLnBrk="1" hangingPunct="1"/>
            <a:r>
              <a:rPr lang="en-US" sz="3600" b="1" dirty="0">
                <a:latin typeface="Calibri" charset="0"/>
              </a:rPr>
              <a:t>Guiding Principle 3: Equity and Continuous Improvement</a:t>
            </a:r>
            <a:endParaRPr lang="en-US" sz="3600" dirty="0">
              <a:latin typeface="Calibri" charset="0"/>
            </a:endParaRPr>
          </a:p>
        </p:txBody>
      </p:sp>
      <p:sp>
        <p:nvSpPr>
          <p:cNvPr id="52226" name="Content Placeholder 2"/>
          <p:cNvSpPr>
            <a:spLocks noGrp="1"/>
          </p:cNvSpPr>
          <p:nvPr>
            <p:ph idx="1"/>
          </p:nvPr>
        </p:nvSpPr>
        <p:spPr>
          <a:xfrm>
            <a:off x="457200" y="1762282"/>
            <a:ext cx="8229600" cy="4830606"/>
          </a:xfrm>
        </p:spPr>
        <p:txBody>
          <a:bodyPr>
            <a:normAutofit/>
          </a:bodyPr>
          <a:lstStyle/>
          <a:p>
            <a:pPr marL="0" indent="0" eaLnBrk="1" hangingPunct="1">
              <a:lnSpc>
                <a:spcPct val="80000"/>
              </a:lnSpc>
              <a:buFont typeface="Arial" charset="0"/>
              <a:buNone/>
            </a:pPr>
            <a:r>
              <a:rPr lang="en-US" sz="2200" dirty="0" smtClean="0">
                <a:latin typeface="Calibri" charset="0"/>
              </a:rPr>
              <a:t>(</a:t>
            </a:r>
            <a:r>
              <a:rPr lang="en-US" sz="2200" dirty="0">
                <a:latin typeface="Calibri" charset="0"/>
              </a:rPr>
              <a:t>1) Train all school staff to apply school discipline policies, practices, and procedures in a fair and equitable manner that does not disproportionately impact students of color, students with disabilities, or other students at risk for dropout, trauma, or social exclusion. </a:t>
            </a:r>
          </a:p>
          <a:p>
            <a:pPr marL="0" indent="0" eaLnBrk="1" hangingPunct="1">
              <a:lnSpc>
                <a:spcPct val="80000"/>
              </a:lnSpc>
              <a:buFont typeface="Arial" charset="0"/>
              <a:buNone/>
            </a:pPr>
            <a:endParaRPr lang="en-US" sz="2200" dirty="0">
              <a:latin typeface="Calibri" charset="0"/>
            </a:endParaRPr>
          </a:p>
          <a:p>
            <a:pPr marL="0" indent="0" eaLnBrk="1" hangingPunct="1">
              <a:lnSpc>
                <a:spcPct val="80000"/>
              </a:lnSpc>
              <a:buFont typeface="Arial" charset="0"/>
              <a:buNone/>
            </a:pPr>
            <a:r>
              <a:rPr lang="en-US" sz="2200" dirty="0">
                <a:latin typeface="Calibri" charset="0"/>
              </a:rPr>
              <a:t>(2) Use proactive, data-driven, and continuous efforts, including gathering feedback from families, students, teachers, and school personnel in order to prevent, identify, reduce, and  eliminate discriminatory discipline and unintended consequences. </a:t>
            </a:r>
          </a:p>
          <a:p>
            <a:pPr marL="0" indent="0" eaLnBrk="1" hangingPunct="1">
              <a:lnSpc>
                <a:spcPct val="80000"/>
              </a:lnSpc>
              <a:buFont typeface="Arial" charset="0"/>
              <a:buNone/>
            </a:pPr>
            <a:endParaRPr lang="en-US" sz="2200" dirty="0">
              <a:latin typeface="Calibri" charset="0"/>
            </a:endParaRPr>
          </a:p>
          <a:p>
            <a:pPr marL="0" indent="0" eaLnBrk="1" hangingPunct="1">
              <a:lnSpc>
                <a:spcPct val="80000"/>
              </a:lnSpc>
              <a:buFont typeface="Arial" charset="0"/>
              <a:buNone/>
            </a:pPr>
            <a:endParaRPr lang="en-US" sz="2200" dirty="0">
              <a:latin typeface="Calibri" charset="0"/>
            </a:endParaRPr>
          </a:p>
        </p:txBody>
      </p:sp>
    </p:spTree>
    <p:extLst>
      <p:ext uri="{BB962C8B-B14F-4D97-AF65-F5344CB8AC3E}">
        <p14:creationId xmlns:p14="http://schemas.microsoft.com/office/powerpoint/2010/main" val="203257842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7881"/>
            <a:ext cx="8229600" cy="1143000"/>
          </a:xfrm>
        </p:spPr>
        <p:txBody>
          <a:bodyPr>
            <a:normAutofit fontScale="90000"/>
          </a:bodyPr>
          <a:lstStyle/>
          <a:p>
            <a:r>
              <a:rPr lang="en-US" sz="3200" dirty="0" smtClean="0"/>
              <a:t>From What We Know About Reducing Suspension Rates for Students of Color (OLN NWREL – </a:t>
            </a:r>
            <a:r>
              <a:rPr lang="en-US" sz="3200" dirty="0" err="1" smtClean="0"/>
              <a:t>Nishioka</a:t>
            </a:r>
            <a:r>
              <a:rPr lang="en-US" sz="3200" dirty="0" smtClean="0"/>
              <a:t> 2012)</a:t>
            </a:r>
            <a:endParaRPr lang="en-US" sz="3200" dirty="0"/>
          </a:p>
        </p:txBody>
      </p:sp>
      <p:sp>
        <p:nvSpPr>
          <p:cNvPr id="3" name="Content Placeholder 2"/>
          <p:cNvSpPr>
            <a:spLocks noGrp="1"/>
          </p:cNvSpPr>
          <p:nvPr>
            <p:ph idx="1"/>
          </p:nvPr>
        </p:nvSpPr>
        <p:spPr>
          <a:xfrm>
            <a:off x="586787" y="2267642"/>
            <a:ext cx="8229600" cy="4363881"/>
          </a:xfrm>
        </p:spPr>
        <p:txBody>
          <a:bodyPr>
            <a:normAutofit/>
          </a:bodyPr>
          <a:lstStyle/>
          <a:p>
            <a:pPr lvl="0"/>
            <a:r>
              <a:rPr lang="en-US" sz="2400" dirty="0"/>
              <a:t>Positive, caring teacher-student relationships</a:t>
            </a:r>
          </a:p>
          <a:p>
            <a:pPr lvl="0"/>
            <a:r>
              <a:rPr lang="en-US" sz="2400" dirty="0"/>
              <a:t>High expectations for students</a:t>
            </a:r>
          </a:p>
          <a:p>
            <a:pPr lvl="0"/>
            <a:r>
              <a:rPr lang="en-US" sz="2400" dirty="0"/>
              <a:t>Structured school and classroom environments</a:t>
            </a:r>
          </a:p>
          <a:p>
            <a:pPr lvl="0"/>
            <a:r>
              <a:rPr lang="en-US" sz="2400" dirty="0"/>
              <a:t>Parental involvement</a:t>
            </a:r>
          </a:p>
          <a:p>
            <a:pPr lvl="0"/>
            <a:r>
              <a:rPr lang="en-US" sz="2400" dirty="0"/>
              <a:t>Teacher and student resources</a:t>
            </a:r>
          </a:p>
          <a:p>
            <a:pPr lvl="0"/>
            <a:r>
              <a:rPr lang="en-US" sz="2400" dirty="0"/>
              <a:t>Preventive and proactive school discipline </a:t>
            </a:r>
            <a:r>
              <a:rPr lang="en-US" sz="2400" dirty="0" smtClean="0"/>
              <a:t>practices</a:t>
            </a:r>
            <a:r>
              <a:rPr lang="en-US" sz="2400" dirty="0"/>
              <a:t> </a:t>
            </a:r>
          </a:p>
          <a:p>
            <a:endParaRPr lang="en-US" dirty="0"/>
          </a:p>
        </p:txBody>
      </p:sp>
    </p:spTree>
    <p:extLst>
      <p:ext uri="{BB962C8B-B14F-4D97-AF65-F5344CB8AC3E}">
        <p14:creationId xmlns:p14="http://schemas.microsoft.com/office/powerpoint/2010/main" val="2258589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Key Themes</a:t>
            </a:r>
            <a:endParaRPr lang="en-US" dirty="0"/>
          </a:p>
        </p:txBody>
      </p:sp>
      <p:sp>
        <p:nvSpPr>
          <p:cNvPr id="3" name="Content Placeholder 2"/>
          <p:cNvSpPr>
            <a:spLocks noGrp="1"/>
          </p:cNvSpPr>
          <p:nvPr>
            <p:ph idx="1"/>
          </p:nvPr>
        </p:nvSpPr>
        <p:spPr>
          <a:xfrm>
            <a:off x="729333" y="1490165"/>
            <a:ext cx="8229600" cy="4325007"/>
          </a:xfrm>
        </p:spPr>
        <p:txBody>
          <a:bodyPr/>
          <a:lstStyle/>
          <a:p>
            <a:r>
              <a:rPr lang="en-US" dirty="0" smtClean="0"/>
              <a:t>Gain background and focus for why disproportionate discipline and exclusionary practice is a priority</a:t>
            </a:r>
          </a:p>
          <a:p>
            <a:pPr marL="0" indent="0">
              <a:buNone/>
            </a:pPr>
            <a:endParaRPr lang="en-US" dirty="0" smtClean="0"/>
          </a:p>
          <a:p>
            <a:r>
              <a:rPr lang="en-US" dirty="0" smtClean="0"/>
              <a:t>Changing school climate and culture</a:t>
            </a:r>
          </a:p>
          <a:p>
            <a:pPr marL="0" indent="0">
              <a:buNone/>
            </a:pPr>
            <a:endParaRPr lang="en-US" dirty="0" smtClean="0"/>
          </a:p>
          <a:p>
            <a:r>
              <a:rPr lang="en-US" dirty="0" smtClean="0"/>
              <a:t>Explore key leadership skills and moves</a:t>
            </a:r>
            <a:endParaRPr lang="en-US" dirty="0"/>
          </a:p>
        </p:txBody>
      </p:sp>
    </p:spTree>
    <p:extLst>
      <p:ext uri="{BB962C8B-B14F-4D97-AF65-F5344CB8AC3E}">
        <p14:creationId xmlns:p14="http://schemas.microsoft.com/office/powerpoint/2010/main" val="2646354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381000"/>
            <a:ext cx="6946889" cy="1470025"/>
          </a:xfrm>
        </p:spPr>
        <p:txBody>
          <a:bodyPr/>
          <a:lstStyle/>
          <a:p>
            <a:r>
              <a:rPr lang="en-US" sz="4000" dirty="0" smtClean="0"/>
              <a:t>Schools That Reduce </a:t>
            </a:r>
            <a:r>
              <a:rPr lang="en-US" sz="4000" dirty="0" smtClean="0"/>
              <a:t>Disruption and </a:t>
            </a:r>
            <a:r>
              <a:rPr lang="en-US" sz="4000" dirty="0" smtClean="0"/>
              <a:t>Delinquency</a:t>
            </a:r>
            <a:endParaRPr lang="en-US" sz="4000" dirty="0"/>
          </a:p>
        </p:txBody>
      </p:sp>
      <p:sp>
        <p:nvSpPr>
          <p:cNvPr id="4" name="Subtitle 3"/>
          <p:cNvSpPr>
            <a:spLocks noGrp="1"/>
          </p:cNvSpPr>
          <p:nvPr>
            <p:ph type="subTitle" idx="1"/>
          </p:nvPr>
        </p:nvSpPr>
        <p:spPr>
          <a:xfrm>
            <a:off x="457200" y="2209800"/>
            <a:ext cx="8153400" cy="3810000"/>
          </a:xfrm>
        </p:spPr>
        <p:txBody>
          <a:bodyPr>
            <a:normAutofit/>
          </a:bodyPr>
          <a:lstStyle/>
          <a:p>
            <a:pPr marL="349250" indent="-349250" algn="l">
              <a:buFont typeface="Arial" pitchFamily="34" charset="0"/>
              <a:buChar char="•"/>
            </a:pPr>
            <a:r>
              <a:rPr lang="en-US" sz="2400" dirty="0" smtClean="0">
                <a:solidFill>
                  <a:schemeClr val="tx1"/>
                </a:solidFill>
              </a:rPr>
              <a:t>Shared values regarding school mission and purpose (admin, staff, families, students)</a:t>
            </a:r>
          </a:p>
          <a:p>
            <a:pPr marL="349250" indent="-349250" algn="l">
              <a:buFont typeface="Arial" pitchFamily="34" charset="0"/>
              <a:buChar char="•"/>
            </a:pPr>
            <a:r>
              <a:rPr lang="en-US" sz="2400" dirty="0" smtClean="0">
                <a:solidFill>
                  <a:schemeClr val="tx1"/>
                </a:solidFill>
              </a:rPr>
              <a:t>Clear expectations for learning and behavior</a:t>
            </a:r>
          </a:p>
          <a:p>
            <a:pPr marL="349250" indent="-349250" algn="l">
              <a:buFont typeface="Arial" pitchFamily="34" charset="0"/>
              <a:buChar char="•"/>
            </a:pPr>
            <a:r>
              <a:rPr lang="en-US" sz="2400" dirty="0" smtClean="0">
                <a:solidFill>
                  <a:schemeClr val="tx1"/>
                </a:solidFill>
              </a:rPr>
              <a:t>Multiple activities designed to promote pro-social behavior and connection to school traditions</a:t>
            </a:r>
          </a:p>
          <a:p>
            <a:pPr marL="349250" indent="-349250" algn="l">
              <a:buFont typeface="Arial" pitchFamily="34" charset="0"/>
              <a:buChar char="•"/>
            </a:pPr>
            <a:r>
              <a:rPr lang="en-US" sz="2400" dirty="0" smtClean="0">
                <a:solidFill>
                  <a:schemeClr val="tx1"/>
                </a:solidFill>
              </a:rPr>
              <a:t>A caring social climate involving collegial and supportive relationships among adults and students</a:t>
            </a:r>
          </a:p>
          <a:p>
            <a:pPr marL="349250" indent="-349250" algn="l">
              <a:buFont typeface="Arial" pitchFamily="34" charset="0"/>
              <a:buChar char="•"/>
            </a:pPr>
            <a:r>
              <a:rPr lang="en-US" sz="2400" dirty="0" smtClean="0">
                <a:solidFill>
                  <a:schemeClr val="tx1"/>
                </a:solidFill>
              </a:rPr>
              <a:t>Students have valued roles and responsibilities in the school</a:t>
            </a:r>
            <a:endParaRPr lang="en-US" sz="2400" dirty="0">
              <a:solidFill>
                <a:schemeClr val="tx1"/>
              </a:solidFill>
            </a:endParaRPr>
          </a:p>
        </p:txBody>
      </p:sp>
    </p:spTree>
    <p:extLst>
      <p:ext uri="{BB962C8B-B14F-4D97-AF65-F5344CB8AC3E}">
        <p14:creationId xmlns:p14="http://schemas.microsoft.com/office/powerpoint/2010/main" val="7030461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57200"/>
            <a:ext cx="7848600" cy="5940088"/>
          </a:xfrm>
          <a:prstGeom prst="rect">
            <a:avLst/>
          </a:prstGeom>
        </p:spPr>
        <p:txBody>
          <a:bodyPr wrap="square">
            <a:spAutoFit/>
          </a:bodyPr>
          <a:lstStyle/>
          <a:p>
            <a:pPr algn="ctr"/>
            <a:r>
              <a:rPr lang="en-US" sz="4000" dirty="0"/>
              <a:t>A new move </a:t>
            </a:r>
            <a:endParaRPr lang="en-US" sz="4000" dirty="0" smtClean="0"/>
          </a:p>
          <a:p>
            <a:pPr algn="ctr"/>
            <a:endParaRPr lang="en-US" dirty="0"/>
          </a:p>
          <a:p>
            <a:pPr marL="0" lvl="1"/>
            <a:r>
              <a:rPr lang="en-US" sz="2800" b="1" dirty="0"/>
              <a:t>We need to address the root causes of behaviors that lead to suspension and expulsion and provide alternative disciplinary actions </a:t>
            </a:r>
            <a:endParaRPr lang="en-US" sz="2800" b="1" dirty="0" smtClean="0"/>
          </a:p>
          <a:p>
            <a:pPr lvl="1"/>
            <a:endParaRPr lang="en-US" sz="2000" b="1" dirty="0" smtClean="0"/>
          </a:p>
          <a:p>
            <a:pPr marL="914400" lvl="1" indent="-295275">
              <a:buFont typeface="Calibri" pitchFamily="34" charset="0"/>
              <a:buChar char="–"/>
            </a:pPr>
            <a:r>
              <a:rPr lang="en-US" sz="2800" b="1" dirty="0" smtClean="0"/>
              <a:t>These </a:t>
            </a:r>
            <a:r>
              <a:rPr lang="en-US" sz="2800" b="1" dirty="0"/>
              <a:t>practices might be called “restorative discipline,” adapted from the concepts and practices of “balanced and restorative justice” commonly used in juvenile and adult corrections and treatment programs. </a:t>
            </a:r>
          </a:p>
          <a:p>
            <a:pPr lvl="1"/>
            <a:endParaRPr lang="en-US" dirty="0"/>
          </a:p>
        </p:txBody>
      </p:sp>
    </p:spTree>
    <p:extLst>
      <p:ext uri="{BB962C8B-B14F-4D97-AF65-F5344CB8AC3E}">
        <p14:creationId xmlns:p14="http://schemas.microsoft.com/office/powerpoint/2010/main" val="20675981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a:t>Restorative Justice</a:t>
            </a:r>
          </a:p>
        </p:txBody>
      </p:sp>
      <p:sp>
        <p:nvSpPr>
          <p:cNvPr id="2053" name="Rectangle 5"/>
          <p:cNvSpPr>
            <a:spLocks noGrp="1" noChangeArrowheads="1"/>
          </p:cNvSpPr>
          <p:nvPr>
            <p:ph idx="1"/>
          </p:nvPr>
        </p:nvSpPr>
        <p:spPr/>
        <p:txBody>
          <a:bodyPr>
            <a:normAutofit/>
          </a:bodyPr>
          <a:lstStyle/>
          <a:p>
            <a:pPr>
              <a:lnSpc>
                <a:spcPct val="90000"/>
              </a:lnSpc>
            </a:pPr>
            <a:r>
              <a:rPr lang="en-US" sz="2400" dirty="0"/>
              <a:t>Restorative Justice is an approach to dealing with conflicts that is not punitive but emphasizes accountability and reconciliation of the offender with the larger community</a:t>
            </a:r>
          </a:p>
          <a:p>
            <a:pPr>
              <a:lnSpc>
                <a:spcPct val="90000"/>
              </a:lnSpc>
            </a:pPr>
            <a:r>
              <a:rPr lang="en-US" sz="2400" dirty="0"/>
              <a:t>In schools, RJ can change discipline into a learning opportunity for students</a:t>
            </a:r>
          </a:p>
          <a:p>
            <a:pPr>
              <a:lnSpc>
                <a:spcPct val="90000"/>
              </a:lnSpc>
            </a:pPr>
            <a:r>
              <a:rPr lang="en-US" sz="2400" dirty="0"/>
              <a:t>RJ in schools is linked to a much larger RJ movement in the country</a:t>
            </a:r>
          </a:p>
        </p:txBody>
      </p:sp>
    </p:spTree>
    <p:extLst>
      <p:ext uri="{BB962C8B-B14F-4D97-AF65-F5344CB8AC3E}">
        <p14:creationId xmlns:p14="http://schemas.microsoft.com/office/powerpoint/2010/main" val="35640832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t>Critical Assumptions of RJ</a:t>
            </a:r>
          </a:p>
        </p:txBody>
      </p:sp>
      <p:sp>
        <p:nvSpPr>
          <p:cNvPr id="6147" name="Rectangle 3"/>
          <p:cNvSpPr>
            <a:spLocks noGrp="1" noChangeArrowheads="1"/>
          </p:cNvSpPr>
          <p:nvPr>
            <p:ph idx="1"/>
          </p:nvPr>
        </p:nvSpPr>
        <p:spPr/>
        <p:txBody>
          <a:bodyPr>
            <a:normAutofit fontScale="92500" lnSpcReduction="10000"/>
          </a:bodyPr>
          <a:lstStyle/>
          <a:p>
            <a:r>
              <a:rPr lang="en-US" sz="2800"/>
              <a:t>Bad behavior is defined best as a violation of people, not law or rule.</a:t>
            </a:r>
          </a:p>
          <a:p>
            <a:r>
              <a:rPr lang="en-US" sz="2800"/>
              <a:t>Offenders should be accountable not only to authorities but to those whom they have harmed.</a:t>
            </a:r>
          </a:p>
          <a:p>
            <a:r>
              <a:rPr lang="en-US" sz="2800"/>
              <a:t>Victims and communities are given a direct role in seeking justice.</a:t>
            </a:r>
          </a:p>
          <a:p>
            <a:r>
              <a:rPr lang="en-US" sz="2800"/>
              <a:t>Justice should balance the needs of victims, offenders, communities and authorities.</a:t>
            </a:r>
          </a:p>
        </p:txBody>
      </p:sp>
    </p:spTree>
    <p:extLst>
      <p:ext uri="{BB962C8B-B14F-4D97-AF65-F5344CB8AC3E}">
        <p14:creationId xmlns:p14="http://schemas.microsoft.com/office/powerpoint/2010/main" val="33613458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z="3800"/>
              <a:t>Three Questions of Restorative Justice</a:t>
            </a:r>
          </a:p>
        </p:txBody>
      </p:sp>
      <p:sp>
        <p:nvSpPr>
          <p:cNvPr id="4100" name="Rectangle 4"/>
          <p:cNvSpPr>
            <a:spLocks noGrp="1" noChangeArrowheads="1"/>
          </p:cNvSpPr>
          <p:nvPr>
            <p:ph sz="half" idx="1"/>
          </p:nvPr>
        </p:nvSpPr>
        <p:spPr>
          <a:xfrm>
            <a:off x="609600" y="1600200"/>
            <a:ext cx="3889375" cy="4419600"/>
          </a:xfrm>
          <a:prstGeom prst="rect">
            <a:avLst/>
          </a:prstGeom>
        </p:spPr>
        <p:txBody>
          <a:bodyPr/>
          <a:lstStyle/>
          <a:p>
            <a:r>
              <a:rPr lang="en-US" sz="2400"/>
              <a:t>Restorative Justice</a:t>
            </a:r>
          </a:p>
          <a:p>
            <a:endParaRPr lang="en-US" sz="2400"/>
          </a:p>
          <a:p>
            <a:pPr lvl="1"/>
            <a:r>
              <a:rPr lang="en-US" sz="2200"/>
              <a:t>What is the harm that was done?</a:t>
            </a:r>
          </a:p>
          <a:p>
            <a:pPr lvl="1"/>
            <a:endParaRPr lang="en-US" sz="2200"/>
          </a:p>
          <a:p>
            <a:pPr lvl="1"/>
            <a:r>
              <a:rPr lang="en-US" sz="2200"/>
              <a:t>How can that harm be repaired?</a:t>
            </a:r>
          </a:p>
          <a:p>
            <a:pPr lvl="1"/>
            <a:endParaRPr lang="en-US" sz="2200"/>
          </a:p>
          <a:p>
            <a:pPr lvl="1"/>
            <a:r>
              <a:rPr lang="en-US" sz="2200"/>
              <a:t>Who is responsible for this repair?</a:t>
            </a:r>
          </a:p>
        </p:txBody>
      </p:sp>
      <p:sp>
        <p:nvSpPr>
          <p:cNvPr id="4101" name="Rectangle 5"/>
          <p:cNvSpPr>
            <a:spLocks noGrp="1" noChangeArrowheads="1"/>
          </p:cNvSpPr>
          <p:nvPr>
            <p:ph sz="half" idx="2"/>
          </p:nvPr>
        </p:nvSpPr>
        <p:spPr>
          <a:xfrm>
            <a:off x="4645025" y="1600200"/>
            <a:ext cx="3889375" cy="4419600"/>
          </a:xfrm>
          <a:prstGeom prst="rect">
            <a:avLst/>
          </a:prstGeom>
        </p:spPr>
        <p:txBody>
          <a:bodyPr/>
          <a:lstStyle/>
          <a:p>
            <a:r>
              <a:rPr lang="en-US" sz="2400"/>
              <a:t>Retributive Justice</a:t>
            </a:r>
          </a:p>
          <a:p>
            <a:endParaRPr lang="en-US" sz="2400"/>
          </a:p>
          <a:p>
            <a:pPr lvl="1"/>
            <a:r>
              <a:rPr lang="en-US" sz="2200"/>
              <a:t>What is the law (rule or policy) that was broken?</a:t>
            </a:r>
          </a:p>
          <a:p>
            <a:pPr lvl="1"/>
            <a:endParaRPr lang="en-US" sz="2200"/>
          </a:p>
          <a:p>
            <a:pPr lvl="1"/>
            <a:r>
              <a:rPr lang="en-US" sz="2200"/>
              <a:t>Who broke that law?</a:t>
            </a:r>
          </a:p>
          <a:p>
            <a:pPr lvl="1"/>
            <a:endParaRPr lang="en-US" sz="2200"/>
          </a:p>
          <a:p>
            <a:pPr lvl="1"/>
            <a:r>
              <a:rPr lang="en-US" sz="2200"/>
              <a:t>How should they be punished?</a:t>
            </a:r>
          </a:p>
        </p:txBody>
      </p:sp>
    </p:spTree>
    <p:extLst>
      <p:ext uri="{BB962C8B-B14F-4D97-AF65-F5344CB8AC3E}">
        <p14:creationId xmlns:p14="http://schemas.microsoft.com/office/powerpoint/2010/main" val="6659063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Move</a:t>
            </a:r>
            <a:endParaRPr lang="en-US" dirty="0"/>
          </a:p>
        </p:txBody>
      </p:sp>
      <p:sp>
        <p:nvSpPr>
          <p:cNvPr id="3" name="Content Placeholder 2"/>
          <p:cNvSpPr>
            <a:spLocks noGrp="1"/>
          </p:cNvSpPr>
          <p:nvPr>
            <p:ph idx="1"/>
          </p:nvPr>
        </p:nvSpPr>
        <p:spPr>
          <a:xfrm>
            <a:off x="1571650" y="1911191"/>
            <a:ext cx="8229600" cy="4525963"/>
          </a:xfrm>
        </p:spPr>
        <p:txBody>
          <a:bodyPr>
            <a:normAutofit/>
          </a:bodyPr>
          <a:lstStyle/>
          <a:p>
            <a:pPr marL="0" indent="0">
              <a:buNone/>
            </a:pPr>
            <a:r>
              <a:rPr lang="en-US" sz="3200" dirty="0" smtClean="0"/>
              <a:t>Implicit Bias Training</a:t>
            </a:r>
          </a:p>
          <a:p>
            <a:pPr lvl="1"/>
            <a:r>
              <a:rPr lang="en-US" sz="3200" dirty="0" smtClean="0"/>
              <a:t>Increase Awareness</a:t>
            </a:r>
          </a:p>
          <a:p>
            <a:pPr lvl="1"/>
            <a:r>
              <a:rPr lang="en-US" sz="3200" dirty="0" smtClean="0"/>
              <a:t>De-Biasing</a:t>
            </a:r>
          </a:p>
          <a:p>
            <a:pPr lvl="1"/>
            <a:r>
              <a:rPr lang="en-US" sz="3200" dirty="0" smtClean="0"/>
              <a:t>Focus on Situation and Context</a:t>
            </a:r>
          </a:p>
          <a:p>
            <a:pPr lvl="1"/>
            <a:r>
              <a:rPr lang="en-US" sz="3200" dirty="0" smtClean="0"/>
              <a:t>Change Systems and Structures</a:t>
            </a:r>
          </a:p>
          <a:p>
            <a:pPr lvl="1"/>
            <a:r>
              <a:rPr lang="en-US" sz="3200" dirty="0" smtClean="0"/>
              <a:t>New Skills (Practice)</a:t>
            </a:r>
            <a:endParaRPr lang="en-US" sz="3200" dirty="0"/>
          </a:p>
        </p:txBody>
      </p:sp>
    </p:spTree>
    <p:extLst>
      <p:ext uri="{BB962C8B-B14F-4D97-AF65-F5344CB8AC3E}">
        <p14:creationId xmlns:p14="http://schemas.microsoft.com/office/powerpoint/2010/main" val="31168071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9489" name="AutoShape 7"/>
          <p:cNvCxnSpPr>
            <a:cxnSpLocks noChangeShapeType="1"/>
          </p:cNvCxnSpPr>
          <p:nvPr/>
        </p:nvCxnSpPr>
        <p:spPr bwMode="auto">
          <a:xfrm>
            <a:off x="3419475" y="2889250"/>
            <a:ext cx="2305050" cy="1588"/>
          </a:xfrm>
          <a:prstGeom prst="straightConnector1">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19490" name="Text Box 10"/>
          <p:cNvSpPr txBox="1">
            <a:spLocks noChangeArrowheads="1"/>
          </p:cNvSpPr>
          <p:nvPr/>
        </p:nvSpPr>
        <p:spPr bwMode="auto">
          <a:xfrm>
            <a:off x="1476375" y="2205038"/>
            <a:ext cx="1943100" cy="1368425"/>
          </a:xfrm>
          <a:prstGeom prst="rect">
            <a:avLst/>
          </a:prstGeom>
          <a:solidFill>
            <a:schemeClr val="bg1"/>
          </a:solidFill>
          <a:ln w="38100">
            <a:solidFill>
              <a:schemeClr val="tx1"/>
            </a:solidFill>
            <a:miter lim="800000"/>
            <a:headEnd/>
            <a:tailEnd/>
          </a:ln>
        </p:spPr>
        <p:txBody>
          <a:bodyPr anchor="ctr" anchorCtr="1"/>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spcBef>
                <a:spcPct val="50000"/>
              </a:spcBef>
            </a:pPr>
            <a:r>
              <a:rPr lang="en-US" sz="3200"/>
              <a:t>Racial Bias</a:t>
            </a:r>
          </a:p>
        </p:txBody>
      </p:sp>
      <p:sp>
        <p:nvSpPr>
          <p:cNvPr id="319491" name="Text Box 10"/>
          <p:cNvSpPr txBox="1">
            <a:spLocks noChangeArrowheads="1"/>
          </p:cNvSpPr>
          <p:nvPr/>
        </p:nvSpPr>
        <p:spPr bwMode="auto">
          <a:xfrm>
            <a:off x="5724525" y="2205038"/>
            <a:ext cx="1943100" cy="1368425"/>
          </a:xfrm>
          <a:prstGeom prst="rect">
            <a:avLst/>
          </a:prstGeom>
          <a:solidFill>
            <a:schemeClr val="bg1"/>
          </a:solidFill>
          <a:ln w="38100">
            <a:solidFill>
              <a:schemeClr val="tx1"/>
            </a:solidFill>
            <a:miter lim="800000"/>
            <a:headEnd/>
            <a:tailEnd/>
          </a:ln>
        </p:spPr>
        <p:txBody>
          <a:bodyPr anchor="ctr" anchorCtr="1"/>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spcBef>
                <a:spcPct val="50000"/>
              </a:spcBef>
            </a:pPr>
            <a:r>
              <a:rPr lang="en-US" sz="1800"/>
              <a:t>Disproportionate Discipline</a:t>
            </a:r>
          </a:p>
        </p:txBody>
      </p:sp>
      <p:sp>
        <p:nvSpPr>
          <p:cNvPr id="319492" name="Text Box 10"/>
          <p:cNvSpPr txBox="1">
            <a:spLocks noChangeArrowheads="1"/>
          </p:cNvSpPr>
          <p:nvPr/>
        </p:nvSpPr>
        <p:spPr bwMode="auto">
          <a:xfrm>
            <a:off x="3600450" y="3892550"/>
            <a:ext cx="1943100" cy="1368425"/>
          </a:xfrm>
          <a:prstGeom prst="rect">
            <a:avLst/>
          </a:prstGeom>
          <a:solidFill>
            <a:schemeClr val="bg1"/>
          </a:solidFill>
          <a:ln w="38100">
            <a:solidFill>
              <a:schemeClr val="tx1"/>
            </a:solidFill>
            <a:miter lim="800000"/>
            <a:headEnd/>
            <a:tailEnd/>
          </a:ln>
        </p:spPr>
        <p:txBody>
          <a:bodyPr anchor="ctr" anchorCtr="1"/>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spcBef>
                <a:spcPct val="50000"/>
              </a:spcBef>
            </a:pPr>
            <a:r>
              <a:rPr lang="en-US" sz="3200"/>
              <a:t>Situation</a:t>
            </a:r>
          </a:p>
        </p:txBody>
      </p:sp>
      <p:cxnSp>
        <p:nvCxnSpPr>
          <p:cNvPr id="319493" name="AutoShape 7"/>
          <p:cNvCxnSpPr>
            <a:cxnSpLocks noChangeShapeType="1"/>
          </p:cNvCxnSpPr>
          <p:nvPr/>
        </p:nvCxnSpPr>
        <p:spPr bwMode="auto">
          <a:xfrm flipV="1">
            <a:off x="4572000" y="2890838"/>
            <a:ext cx="0" cy="1001712"/>
          </a:xfrm>
          <a:prstGeom prst="straightConnector1">
            <a:avLst/>
          </a:prstGeom>
          <a:noFill/>
          <a:ln w="50800">
            <a:solidFill>
              <a:schemeClr val="tx1"/>
            </a:solidFill>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19495" name="Title 1"/>
          <p:cNvSpPr>
            <a:spLocks noGrp="1"/>
          </p:cNvSpPr>
          <p:nvPr>
            <p:ph type="title"/>
          </p:nvPr>
        </p:nvSpPr>
        <p:spPr/>
        <p:txBody>
          <a:bodyPr>
            <a:normAutofit fontScale="90000"/>
          </a:bodyPr>
          <a:lstStyle/>
          <a:p>
            <a:pPr eaLnBrk="1" hangingPunct="1"/>
            <a:r>
              <a:rPr lang="en-CA" dirty="0">
                <a:latin typeface="Arial" charset="0"/>
                <a:ea typeface="ＭＳ Ｐゴシック" charset="0"/>
              </a:rPr>
              <a:t>Multidimensional View of </a:t>
            </a:r>
            <a:r>
              <a:rPr lang="en-CA" dirty="0" smtClean="0">
                <a:latin typeface="Arial" charset="0"/>
                <a:ea typeface="ＭＳ Ｐゴシック" charset="0"/>
              </a:rPr>
              <a:t>Bias</a:t>
            </a:r>
            <a:br>
              <a:rPr lang="en-CA" dirty="0" smtClean="0">
                <a:latin typeface="Arial" charset="0"/>
                <a:ea typeface="ＭＳ Ｐゴシック" charset="0"/>
              </a:rPr>
            </a:br>
            <a:r>
              <a:rPr lang="en-CA" dirty="0" smtClean="0">
                <a:latin typeface="Arial" charset="0"/>
                <a:ea typeface="ＭＳ Ｐゴシック" charset="0"/>
              </a:rPr>
              <a:t>(</a:t>
            </a:r>
            <a:r>
              <a:rPr lang="en-CA" sz="3100" dirty="0" smtClean="0">
                <a:latin typeface="Arial" charset="0"/>
                <a:ea typeface="ＭＳ Ｐゴシック" charset="0"/>
              </a:rPr>
              <a:t>Kent McIntosh UO)</a:t>
            </a:r>
            <a:endParaRPr lang="en-US" sz="3100" dirty="0">
              <a:latin typeface="Arial" charset="0"/>
              <a:ea typeface="ＭＳ Ｐゴシック" charset="0"/>
            </a:endParaRPr>
          </a:p>
        </p:txBody>
      </p:sp>
      <p:sp>
        <p:nvSpPr>
          <p:cNvPr id="3" name="Content Placeholder 2"/>
          <p:cNvSpPr>
            <a:spLocks noGrp="1"/>
          </p:cNvSpPr>
          <p:nvPr>
            <p:ph idx="1"/>
          </p:nvPr>
        </p:nvSpPr>
        <p:spPr>
          <a:xfrm>
            <a:off x="457200" y="5300663"/>
            <a:ext cx="8229600" cy="1223962"/>
          </a:xfrm>
        </p:spPr>
        <p:txBody>
          <a:bodyPr>
            <a:normAutofit fontScale="40000" lnSpcReduction="20000"/>
          </a:bodyPr>
          <a:lstStyle/>
          <a:p>
            <a:pPr marL="0" indent="0" algn="ctr" eaLnBrk="1" hangingPunct="1">
              <a:buFont typeface="Wingdings" charset="0"/>
              <a:buNone/>
            </a:pPr>
            <a:r>
              <a:rPr lang="en-CA" sz="1800" b="1" u="sng">
                <a:latin typeface="Arial" charset="0"/>
                <a:ea typeface="ＭＳ Ｐゴシック" charset="0"/>
              </a:rPr>
              <a:t>Dangerous Decision Points</a:t>
            </a:r>
          </a:p>
          <a:p>
            <a:pPr marL="0" indent="0" eaLnBrk="1" hangingPunct="1">
              <a:buFont typeface="Wingdings" charset="0"/>
              <a:buNone/>
            </a:pPr>
            <a:r>
              <a:rPr lang="en-CA" sz="1800">
                <a:latin typeface="Arial" charset="0"/>
                <a:ea typeface="ＭＳ Ｐゴシック" charset="0"/>
              </a:rPr>
              <a:t>		Subjective Behavior	Hunger</a:t>
            </a:r>
          </a:p>
          <a:p>
            <a:pPr marL="0" indent="0" eaLnBrk="1" hangingPunct="1">
              <a:buFont typeface="Wingdings" charset="0"/>
              <a:buNone/>
            </a:pPr>
            <a:r>
              <a:rPr lang="en-CA" sz="1800">
                <a:latin typeface="Arial" charset="0"/>
                <a:ea typeface="ＭＳ Ｐゴシック" charset="0"/>
              </a:rPr>
              <a:t>		Vague Discipline System	Fatigue</a:t>
            </a:r>
          </a:p>
          <a:p>
            <a:pPr marL="0" indent="0" eaLnBrk="1" hangingPunct="1">
              <a:buFont typeface="Wingdings" charset="0"/>
              <a:buNone/>
            </a:pPr>
            <a:r>
              <a:rPr lang="en-CA" sz="1800">
                <a:latin typeface="Arial" charset="0"/>
                <a:ea typeface="ＭＳ Ｐゴシック" charset="0"/>
              </a:rPr>
              <a:t>		Prior Incidents		Unfamiliar with Student	</a:t>
            </a:r>
            <a:endParaRPr lang="en-US" sz="1800">
              <a:latin typeface="Arial" charset="0"/>
              <a:ea typeface="ＭＳ Ｐゴシック" charset="0"/>
            </a:endParaRPr>
          </a:p>
        </p:txBody>
      </p:sp>
    </p:spTree>
    <p:extLst>
      <p:ext uri="{BB962C8B-B14F-4D97-AF65-F5344CB8AC3E}">
        <p14:creationId xmlns:p14="http://schemas.microsoft.com/office/powerpoint/2010/main" val="40398479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500"/>
                                        <p:tgtEl>
                                          <p:spTgt spid="3">
                                            <p:txEl>
                                              <p:pRg st="1" end="1"/>
                                            </p:txEl>
                                          </p:spTgt>
                                        </p:tgtEl>
                                      </p:cBhvr>
                                    </p:animEffect>
                                  </p:childTnLst>
                                </p:cTn>
                              </p:par>
                            </p:childTnLst>
                          </p:cTn>
                        </p:par>
                        <p:par>
                          <p:cTn id="12" fill="hold" nodeType="afterGroup">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500"/>
                                        <p:tgtEl>
                                          <p:spTgt spid="3">
                                            <p:txEl>
                                              <p:pRg st="2" end="2"/>
                                            </p:txEl>
                                          </p:spTgt>
                                        </p:tgtEl>
                                      </p:cBhvr>
                                    </p:animEffect>
                                  </p:childTnLst>
                                </p:cTn>
                              </p:par>
                            </p:childTnLst>
                          </p:cTn>
                        </p:par>
                        <p:par>
                          <p:cTn id="16" fill="hold" nodeType="afterGroup">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up)">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Leadership Moves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Generate Sufficient Dissatisfaction</a:t>
            </a:r>
          </a:p>
          <a:p>
            <a:r>
              <a:rPr lang="en-US" dirty="0" smtClean="0"/>
              <a:t>Develop and Support Leadership Team</a:t>
            </a:r>
          </a:p>
          <a:p>
            <a:r>
              <a:rPr lang="en-US" dirty="0" smtClean="0"/>
              <a:t>Make it a Priority</a:t>
            </a:r>
          </a:p>
          <a:p>
            <a:r>
              <a:rPr lang="en-US" dirty="0" smtClean="0"/>
              <a:t>Commit to Measurable Outcomes</a:t>
            </a:r>
          </a:p>
          <a:p>
            <a:r>
              <a:rPr lang="en-US" dirty="0" smtClean="0"/>
              <a:t>Identify What Works</a:t>
            </a:r>
          </a:p>
          <a:p>
            <a:r>
              <a:rPr lang="en-US" dirty="0" smtClean="0"/>
              <a:t>Ongoing Professional Development</a:t>
            </a:r>
          </a:p>
          <a:p>
            <a:r>
              <a:rPr lang="en-US" dirty="0" smtClean="0"/>
              <a:t>Resources</a:t>
            </a:r>
          </a:p>
          <a:p>
            <a:r>
              <a:rPr lang="en-US" dirty="0" smtClean="0"/>
              <a:t>Monitor, Evaluate, Revise</a:t>
            </a:r>
            <a:endParaRPr lang="en-US" dirty="0"/>
          </a:p>
        </p:txBody>
      </p:sp>
    </p:spTree>
    <p:extLst>
      <p:ext uri="{BB962C8B-B14F-4D97-AF65-F5344CB8AC3E}">
        <p14:creationId xmlns:p14="http://schemas.microsoft.com/office/powerpoint/2010/main" val="41080492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a:xfrm>
            <a:off x="457200" y="1995526"/>
            <a:ext cx="8229600" cy="4130637"/>
          </a:xfrm>
        </p:spPr>
        <p:txBody>
          <a:bodyPr>
            <a:normAutofit/>
          </a:bodyPr>
          <a:lstStyle/>
          <a:p>
            <a:pPr marL="0" indent="0" algn="ctr">
              <a:buNone/>
            </a:pPr>
            <a:r>
              <a:rPr lang="en-US" sz="2800" dirty="0" smtClean="0"/>
              <a:t>John </a:t>
            </a:r>
            <a:r>
              <a:rPr lang="en-US" sz="2800" dirty="0" err="1" smtClean="0"/>
              <a:t>Lenssen</a:t>
            </a:r>
            <a:r>
              <a:rPr lang="en-US" sz="2800" dirty="0" smtClean="0"/>
              <a:t> and Associates</a:t>
            </a:r>
          </a:p>
          <a:p>
            <a:pPr algn="ctr"/>
            <a:endParaRPr lang="en-US" sz="2800" dirty="0"/>
          </a:p>
          <a:p>
            <a:pPr marL="0" indent="0" algn="ctr">
              <a:buNone/>
            </a:pPr>
            <a:r>
              <a:rPr lang="en-US" sz="2800" dirty="0" smtClean="0">
                <a:hlinkClick r:id="rId2"/>
              </a:rPr>
              <a:t>lenssenj@mindspring.com</a:t>
            </a:r>
            <a:endParaRPr lang="en-US" sz="2800" dirty="0" smtClean="0"/>
          </a:p>
          <a:p>
            <a:pPr algn="ctr"/>
            <a:endParaRPr lang="en-US" sz="2800" dirty="0"/>
          </a:p>
          <a:p>
            <a:pPr marL="0" indent="0" algn="ctr">
              <a:buNone/>
            </a:pPr>
            <a:r>
              <a:rPr lang="en-US" sz="2800" dirty="0" smtClean="0"/>
              <a:t>541 905 3292</a:t>
            </a:r>
            <a:endParaRPr lang="en-US" sz="2800" dirty="0"/>
          </a:p>
        </p:txBody>
      </p:sp>
    </p:spTree>
    <p:extLst>
      <p:ext uri="{BB962C8B-B14F-4D97-AF65-F5344CB8AC3E}">
        <p14:creationId xmlns:p14="http://schemas.microsoft.com/office/powerpoint/2010/main" val="3712600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Discipline For?</a:t>
            </a:r>
            <a:endParaRPr lang="en-US" dirty="0"/>
          </a:p>
        </p:txBody>
      </p:sp>
      <p:sp>
        <p:nvSpPr>
          <p:cNvPr id="3" name="Content Placeholder 2"/>
          <p:cNvSpPr>
            <a:spLocks noGrp="1"/>
          </p:cNvSpPr>
          <p:nvPr>
            <p:ph idx="1"/>
          </p:nvPr>
        </p:nvSpPr>
        <p:spPr>
          <a:xfrm>
            <a:off x="285589" y="1693404"/>
            <a:ext cx="8229600" cy="4432759"/>
          </a:xfrm>
        </p:spPr>
        <p:txBody>
          <a:bodyPr/>
          <a:lstStyle/>
          <a:p>
            <a:pPr marL="0" indent="0" algn="ctr">
              <a:buNone/>
            </a:pPr>
            <a:r>
              <a:rPr lang="en-US" dirty="0" smtClean="0"/>
              <a:t>Order					Learning</a:t>
            </a:r>
          </a:p>
          <a:p>
            <a:pPr marL="0" indent="0" algn="ctr">
              <a:buNone/>
            </a:pPr>
            <a:r>
              <a:rPr lang="en-US" dirty="0" smtClean="0"/>
              <a:t>Safety					Fairness</a:t>
            </a:r>
          </a:p>
          <a:p>
            <a:pPr marL="0" indent="0" algn="ctr">
              <a:buNone/>
            </a:pPr>
            <a:r>
              <a:rPr lang="en-US" dirty="0" smtClean="0"/>
              <a:t>Reconnection  </a:t>
            </a:r>
            <a:r>
              <a:rPr lang="en-US" dirty="0" smtClean="0"/>
              <a:t>  	</a:t>
            </a:r>
            <a:r>
              <a:rPr lang="en-US" dirty="0" smtClean="0"/>
              <a:t>	  	Life Skills</a:t>
            </a:r>
          </a:p>
          <a:p>
            <a:pPr marL="0" indent="0" algn="ctr">
              <a:buNone/>
            </a:pPr>
            <a:r>
              <a:rPr lang="en-US" dirty="0" smtClean="0"/>
              <a:t>Moral Authority  </a:t>
            </a:r>
            <a:r>
              <a:rPr lang="en-US" dirty="0" smtClean="0"/>
              <a:t>		</a:t>
            </a:r>
            <a:r>
              <a:rPr lang="en-US" dirty="0" smtClean="0"/>
              <a:t>	  Autonomy</a:t>
            </a:r>
          </a:p>
          <a:p>
            <a:pPr marL="0" indent="0" algn="ctr">
              <a:buNone/>
            </a:pPr>
            <a:r>
              <a:rPr lang="en-US" dirty="0" smtClean="0"/>
              <a:t>Teachers				Students</a:t>
            </a:r>
          </a:p>
          <a:p>
            <a:pPr marL="0" indent="0" algn="ctr">
              <a:buNone/>
            </a:pPr>
            <a:r>
              <a:rPr lang="en-US" dirty="0" smtClean="0"/>
              <a:t>               Culture		</a:t>
            </a:r>
            <a:r>
              <a:rPr lang="en-US" dirty="0" smtClean="0"/>
              <a:t>	              </a:t>
            </a:r>
            <a:r>
              <a:rPr lang="en-US" dirty="0" smtClean="0"/>
              <a:t>Behavior Change</a:t>
            </a:r>
            <a:endParaRPr lang="en-US" dirty="0"/>
          </a:p>
        </p:txBody>
      </p:sp>
    </p:spTree>
    <p:extLst>
      <p:ext uri="{BB962C8B-B14F-4D97-AF65-F5344CB8AC3E}">
        <p14:creationId xmlns:p14="http://schemas.microsoft.com/office/powerpoint/2010/main" val="3764892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t>
            </a:r>
            <a:r>
              <a:rPr lang="en-US" sz="3100" dirty="0" smtClean="0"/>
              <a:t>What Discipline is For:  Connecting Students to the Benefits of Learning”   Pedro </a:t>
            </a:r>
            <a:r>
              <a:rPr lang="en-US" sz="3100" dirty="0" err="1" smtClean="0"/>
              <a:t>Noguera</a:t>
            </a:r>
            <a:endParaRPr lang="en-US" sz="3100" dirty="0"/>
          </a:p>
        </p:txBody>
      </p:sp>
      <p:sp>
        <p:nvSpPr>
          <p:cNvPr id="3" name="Content Placeholder 2"/>
          <p:cNvSpPr>
            <a:spLocks noGrp="1"/>
          </p:cNvSpPr>
          <p:nvPr>
            <p:ph idx="1"/>
          </p:nvPr>
        </p:nvSpPr>
        <p:spPr>
          <a:xfrm>
            <a:off x="457200" y="1645445"/>
            <a:ext cx="8229600" cy="4525963"/>
          </a:xfrm>
        </p:spPr>
        <p:txBody>
          <a:bodyPr>
            <a:normAutofit fontScale="92500"/>
          </a:bodyPr>
          <a:lstStyle/>
          <a:p>
            <a:r>
              <a:rPr lang="en-US" dirty="0"/>
              <a:t>Students who are behind academically, who are more likely to be students of color, are also more likely to engage in disruptive behavior, sometimes out of frustration or </a:t>
            </a:r>
            <a:r>
              <a:rPr lang="en-US" dirty="0" smtClean="0"/>
              <a:t>embarrassment.</a:t>
            </a:r>
            <a:endParaRPr lang="en-US" dirty="0"/>
          </a:p>
          <a:p>
            <a:r>
              <a:rPr lang="en-US" dirty="0" smtClean="0"/>
              <a:t>Children </a:t>
            </a:r>
            <a:r>
              <a:rPr lang="en-US" dirty="0"/>
              <a:t>who suffer from abuse or neglect at home or who are harassed and teased by their </a:t>
            </a:r>
            <a:r>
              <a:rPr lang="en-US" dirty="0" smtClean="0"/>
              <a:t>peers </a:t>
            </a:r>
            <a:r>
              <a:rPr lang="en-US" dirty="0"/>
              <a:t>are also more likely to misbehave. </a:t>
            </a:r>
            <a:endParaRPr lang="en-US" dirty="0" smtClean="0"/>
          </a:p>
          <a:p>
            <a:r>
              <a:rPr lang="en-US" dirty="0" smtClean="0"/>
              <a:t>Since </a:t>
            </a:r>
            <a:r>
              <a:rPr lang="en-US" dirty="0"/>
              <a:t>poverty rates are higher among racial minorities in the United States, students of color are more likely to exhibit behavior problems because of unmet needs. </a:t>
            </a:r>
            <a:endParaRPr lang="en-US" dirty="0" smtClean="0"/>
          </a:p>
          <a:p>
            <a:r>
              <a:rPr lang="en-US" dirty="0" smtClean="0"/>
              <a:t>In </a:t>
            </a:r>
            <a:r>
              <a:rPr lang="en-US" dirty="0"/>
              <a:t>many schools, it is common for the neediest students to be disciplined and for the needs driving their misbehavior to be ignored. </a:t>
            </a:r>
          </a:p>
          <a:p>
            <a:endParaRPr lang="en-US" dirty="0"/>
          </a:p>
        </p:txBody>
      </p:sp>
    </p:spTree>
    <p:extLst>
      <p:ext uri="{BB962C8B-B14F-4D97-AF65-F5344CB8AC3E}">
        <p14:creationId xmlns:p14="http://schemas.microsoft.com/office/powerpoint/2010/main" val="1804946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June 2013</a:t>
            </a:r>
          </a:p>
        </p:txBody>
      </p:sp>
      <p:sp>
        <p:nvSpPr>
          <p:cNvPr id="4" name="Footer Placeholder 4"/>
          <p:cNvSpPr>
            <a:spLocks noGrp="1"/>
          </p:cNvSpPr>
          <p:nvPr>
            <p:ph type="ftr" sz="quarter" idx="11"/>
          </p:nvPr>
        </p:nvSpPr>
        <p:spPr/>
        <p:txBody>
          <a:bodyPr/>
          <a:lstStyle/>
          <a:p>
            <a:r>
              <a:rPr lang="en-US"/>
              <a:t>Lenssen &amp; Shigeoka</a:t>
            </a:r>
          </a:p>
        </p:txBody>
      </p:sp>
      <p:sp>
        <p:nvSpPr>
          <p:cNvPr id="11265" name="Text Box 1"/>
          <p:cNvSpPr txBox="1">
            <a:spLocks noChangeArrowheads="1"/>
          </p:cNvSpPr>
          <p:nvPr/>
        </p:nvSpPr>
        <p:spPr bwMode="auto">
          <a:xfrm>
            <a:off x="457200" y="868183"/>
            <a:ext cx="7620000" cy="5532617"/>
          </a:xfrm>
          <a:prstGeom prst="rect">
            <a:avLst/>
          </a:pr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marL="342900" indent="-227013">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ea typeface="ＭＳ Ｐゴシック" charset="0"/>
                <a:cs typeface="Tahoma" charset="0"/>
              </a:defRPr>
            </a:lvl1pPr>
            <a:lvl2pPr>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ea typeface="ＭＳ Ｐゴシック" charset="0"/>
                <a:cs typeface="Tahoma" charset="0"/>
              </a:defRPr>
            </a:lvl2pPr>
            <a:lvl3pPr>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ea typeface="ＭＳ Ｐゴシック" charset="0"/>
                <a:cs typeface="Tahoma" charset="0"/>
              </a:defRPr>
            </a:lvl3pPr>
            <a:lvl4pPr>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ea typeface="ＭＳ Ｐゴシック" charset="0"/>
                <a:cs typeface="Tahoma" charset="0"/>
              </a:defRPr>
            </a:lvl4pPr>
            <a:lvl5pPr>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ea typeface="ＭＳ Ｐゴシック" charset="0"/>
                <a:cs typeface="Tahoma" charset="0"/>
              </a:defRPr>
            </a:lvl5pPr>
            <a:lvl6pPr marL="2514600" indent="-228600" fontAlgn="base" hangingPunct="0">
              <a:lnSpc>
                <a:spcPct val="83000"/>
              </a:lnSpc>
              <a:spcBef>
                <a:spcPct val="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ea typeface="ＭＳ Ｐゴシック" charset="0"/>
                <a:cs typeface="Tahoma" charset="0"/>
              </a:defRPr>
            </a:lvl6pPr>
            <a:lvl7pPr marL="2971800" indent="-228600" fontAlgn="base" hangingPunct="0">
              <a:lnSpc>
                <a:spcPct val="83000"/>
              </a:lnSpc>
              <a:spcBef>
                <a:spcPct val="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ea typeface="ＭＳ Ｐゴシック" charset="0"/>
                <a:cs typeface="Tahoma" charset="0"/>
              </a:defRPr>
            </a:lvl7pPr>
            <a:lvl8pPr marL="3429000" indent="-228600" fontAlgn="base" hangingPunct="0">
              <a:lnSpc>
                <a:spcPct val="83000"/>
              </a:lnSpc>
              <a:spcBef>
                <a:spcPct val="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ea typeface="ＭＳ Ｐゴシック" charset="0"/>
                <a:cs typeface="Tahoma" charset="0"/>
              </a:defRPr>
            </a:lvl8pPr>
            <a:lvl9pPr marL="3886200" indent="-228600" fontAlgn="base" hangingPunct="0">
              <a:lnSpc>
                <a:spcPct val="83000"/>
              </a:lnSpc>
              <a:spcBef>
                <a:spcPct val="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ea typeface="ＭＳ Ｐゴシック" charset="0"/>
                <a:cs typeface="Tahoma" charset="0"/>
              </a:defRPr>
            </a:lvl9pPr>
          </a:lstStyle>
          <a:p>
            <a:pPr hangingPunct="1">
              <a:lnSpc>
                <a:spcPct val="101000"/>
              </a:lnSpc>
              <a:spcBef>
                <a:spcPts val="438"/>
              </a:spcBef>
              <a:spcAft>
                <a:spcPts val="1425"/>
              </a:spcAft>
            </a:pPr>
            <a:endParaRPr lang="en-US" sz="2200" dirty="0">
              <a:solidFill>
                <a:srgbClr val="2F2B20"/>
              </a:solidFill>
              <a:latin typeface="Calibri" charset="0"/>
            </a:endParaRPr>
          </a:p>
          <a:p>
            <a:pPr hangingPunct="1">
              <a:lnSpc>
                <a:spcPct val="101000"/>
              </a:lnSpc>
              <a:spcBef>
                <a:spcPts val="438"/>
              </a:spcBef>
              <a:spcAft>
                <a:spcPts val="1425"/>
              </a:spcAft>
            </a:pPr>
            <a:endParaRPr lang="en-US" sz="2200" dirty="0">
              <a:solidFill>
                <a:srgbClr val="2F2B20"/>
              </a:solidFill>
              <a:latin typeface="Calibri" charset="0"/>
            </a:endParaRPr>
          </a:p>
          <a:p>
            <a:pPr algn="ctr" hangingPunct="1">
              <a:lnSpc>
                <a:spcPct val="101000"/>
              </a:lnSpc>
              <a:spcBef>
                <a:spcPts val="438"/>
              </a:spcBef>
              <a:spcAft>
                <a:spcPts val="1425"/>
              </a:spcAft>
            </a:pPr>
            <a:r>
              <a:rPr lang="en-US" sz="3200" dirty="0">
                <a:solidFill>
                  <a:srgbClr val="2F2B20"/>
                </a:solidFill>
                <a:latin typeface="Calibri" charset="0"/>
              </a:rPr>
              <a:t>“Authentically striving for equity requires </a:t>
            </a:r>
            <a:r>
              <a:rPr lang="en-US" sz="3200" u="sng" dirty="0">
                <a:solidFill>
                  <a:srgbClr val="2F2B20"/>
                </a:solidFill>
                <a:latin typeface="Calibri" charset="0"/>
              </a:rPr>
              <a:t>interruption</a:t>
            </a:r>
            <a:r>
              <a:rPr lang="en-US" sz="3200" dirty="0">
                <a:solidFill>
                  <a:srgbClr val="2F2B20"/>
                </a:solidFill>
                <a:latin typeface="Calibri" charset="0"/>
              </a:rPr>
              <a:t> of current </a:t>
            </a:r>
            <a:r>
              <a:rPr lang="en-US" sz="3200" b="1" dirty="0">
                <a:solidFill>
                  <a:srgbClr val="2F2B20"/>
                </a:solidFill>
                <a:latin typeface="Calibri" charset="0"/>
              </a:rPr>
              <a:t>thinking</a:t>
            </a:r>
            <a:r>
              <a:rPr lang="en-US" sz="3200" dirty="0">
                <a:solidFill>
                  <a:srgbClr val="2F2B20"/>
                </a:solidFill>
                <a:latin typeface="Calibri" charset="0"/>
              </a:rPr>
              <a:t>, </a:t>
            </a:r>
            <a:r>
              <a:rPr lang="en-US" sz="3200" b="1" dirty="0">
                <a:solidFill>
                  <a:srgbClr val="2F2B20"/>
                </a:solidFill>
                <a:latin typeface="Calibri" charset="0"/>
              </a:rPr>
              <a:t>systems</a:t>
            </a:r>
            <a:r>
              <a:rPr lang="en-US" sz="3200" dirty="0">
                <a:solidFill>
                  <a:srgbClr val="2F2B20"/>
                </a:solidFill>
                <a:latin typeface="Calibri" charset="0"/>
              </a:rPr>
              <a:t>, and </a:t>
            </a:r>
            <a:r>
              <a:rPr lang="en-US" sz="3200" b="1" dirty="0">
                <a:solidFill>
                  <a:srgbClr val="2F2B20"/>
                </a:solidFill>
                <a:latin typeface="Calibri" charset="0"/>
              </a:rPr>
              <a:t>constructs</a:t>
            </a:r>
            <a:r>
              <a:rPr lang="en-US" sz="3200" dirty="0">
                <a:solidFill>
                  <a:srgbClr val="2F2B20"/>
                </a:solidFill>
                <a:latin typeface="Calibri" charset="0"/>
              </a:rPr>
              <a:t>, as well as </a:t>
            </a:r>
            <a:r>
              <a:rPr lang="en-US" sz="3200" b="1" dirty="0">
                <a:solidFill>
                  <a:srgbClr val="2F2B20"/>
                </a:solidFill>
                <a:latin typeface="Calibri" charset="0"/>
              </a:rPr>
              <a:t>behaviors</a:t>
            </a:r>
            <a:r>
              <a:rPr lang="en-US" sz="3200" dirty="0">
                <a:solidFill>
                  <a:srgbClr val="2F2B20"/>
                </a:solidFill>
                <a:latin typeface="Calibri" charset="0"/>
              </a:rPr>
              <a:t>.</a:t>
            </a:r>
            <a:r>
              <a:rPr lang="en-US" sz="2200" dirty="0">
                <a:solidFill>
                  <a:srgbClr val="2F2B20"/>
                </a:solidFill>
                <a:latin typeface="Calibri" charset="0"/>
              </a:rPr>
              <a:t>”</a:t>
            </a:r>
          </a:p>
          <a:p>
            <a:pPr algn="ctr" hangingPunct="1">
              <a:lnSpc>
                <a:spcPct val="101000"/>
              </a:lnSpc>
              <a:spcBef>
                <a:spcPts val="438"/>
              </a:spcBef>
              <a:spcAft>
                <a:spcPts val="1425"/>
              </a:spcAft>
              <a:buClr>
                <a:srgbClr val="A9A57C"/>
              </a:buClr>
              <a:buSzPct val="45000"/>
              <a:buFont typeface="Arial" charset="0"/>
              <a:buChar char="-"/>
            </a:pPr>
            <a:endParaRPr lang="en-US" sz="2200" dirty="0" smtClean="0">
              <a:solidFill>
                <a:srgbClr val="2F2B20"/>
              </a:solidFill>
              <a:latin typeface="Calibri" charset="0"/>
            </a:endParaRPr>
          </a:p>
          <a:p>
            <a:pPr algn="ctr" hangingPunct="1">
              <a:lnSpc>
                <a:spcPct val="101000"/>
              </a:lnSpc>
              <a:spcBef>
                <a:spcPts val="438"/>
              </a:spcBef>
              <a:spcAft>
                <a:spcPts val="1425"/>
              </a:spcAft>
              <a:buClr>
                <a:srgbClr val="A9A57C"/>
              </a:buClr>
              <a:buSzPct val="45000"/>
              <a:buFont typeface="Arial" charset="0"/>
              <a:buChar char="-"/>
            </a:pPr>
            <a:r>
              <a:rPr lang="en-US" sz="2200" dirty="0" smtClean="0">
                <a:solidFill>
                  <a:srgbClr val="2F2B20"/>
                </a:solidFill>
                <a:latin typeface="Calibri" charset="0"/>
              </a:rPr>
              <a:t>Bay </a:t>
            </a:r>
            <a:r>
              <a:rPr lang="en-US" sz="2200" dirty="0">
                <a:solidFill>
                  <a:srgbClr val="2F2B20"/>
                </a:solidFill>
                <a:latin typeface="Calibri" charset="0"/>
              </a:rPr>
              <a:t>Area Coalitions for Equitable Schools</a:t>
            </a:r>
          </a:p>
          <a:p>
            <a:pPr algn="ctr" hangingPunct="1">
              <a:lnSpc>
                <a:spcPct val="101000"/>
              </a:lnSpc>
              <a:spcBef>
                <a:spcPts val="438"/>
              </a:spcBef>
              <a:spcAft>
                <a:spcPts val="1425"/>
              </a:spcAft>
              <a:buClrTx/>
              <a:buSzTx/>
              <a:buFontTx/>
              <a:buNone/>
            </a:pPr>
            <a:endParaRPr lang="en-US" sz="2200" dirty="0">
              <a:solidFill>
                <a:srgbClr val="2F2B20"/>
              </a:solidFill>
              <a:latin typeface="Calibri" charset="0"/>
            </a:endParaRPr>
          </a:p>
          <a:p>
            <a:pPr algn="ctr" hangingPunct="1">
              <a:lnSpc>
                <a:spcPct val="101000"/>
              </a:lnSpc>
              <a:spcBef>
                <a:spcPts val="438"/>
              </a:spcBef>
              <a:spcAft>
                <a:spcPts val="1425"/>
              </a:spcAft>
              <a:buClrTx/>
              <a:buSzTx/>
              <a:buFontTx/>
              <a:buNone/>
            </a:pPr>
            <a:endParaRPr lang="en-US" sz="2200" dirty="0">
              <a:solidFill>
                <a:srgbClr val="2F2B20"/>
              </a:solidFill>
              <a:latin typeface="Calibri" charset="0"/>
            </a:endParaRPr>
          </a:p>
        </p:txBody>
      </p:sp>
    </p:spTree>
    <p:extLst>
      <p:ext uri="{BB962C8B-B14F-4D97-AF65-F5344CB8AC3E}">
        <p14:creationId xmlns:p14="http://schemas.microsoft.com/office/powerpoint/2010/main" val="132843109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457200" y="274638"/>
            <a:ext cx="7620000" cy="1143000"/>
          </a:xfrm>
          <a:ln/>
        </p:spPr>
        <p:txBody>
          <a:bodyPr>
            <a:normAutofit/>
          </a:bodyPr>
          <a:lstStyle/>
          <a:p>
            <a:pPr>
              <a:tabLst>
                <a:tab pos="723900" algn="l"/>
                <a:tab pos="1447800" algn="l"/>
                <a:tab pos="2171700" algn="l"/>
                <a:tab pos="2895600" algn="l"/>
                <a:tab pos="3619500" algn="l"/>
                <a:tab pos="4343400" algn="l"/>
                <a:tab pos="5067300" algn="l"/>
                <a:tab pos="5791200" algn="l"/>
                <a:tab pos="6515100" algn="l"/>
                <a:tab pos="7239000" algn="l"/>
              </a:tabLst>
            </a:pPr>
            <a:r>
              <a:rPr lang="en-US" sz="3200" dirty="0" smtClean="0">
                <a:solidFill>
                  <a:srgbClr val="675E47"/>
                </a:solidFill>
                <a:latin typeface="Cambria" charset="0"/>
              </a:rPr>
              <a:t>			  Cultural Lens</a:t>
            </a:r>
            <a:br>
              <a:rPr lang="en-US" sz="3200" dirty="0" smtClean="0">
                <a:solidFill>
                  <a:srgbClr val="675E47"/>
                </a:solidFill>
                <a:latin typeface="Cambria" charset="0"/>
              </a:rPr>
            </a:br>
            <a:r>
              <a:rPr lang="en-US" sz="3200" dirty="0" smtClean="0">
                <a:solidFill>
                  <a:srgbClr val="675E47"/>
                </a:solidFill>
                <a:latin typeface="Cambria" charset="0"/>
              </a:rPr>
              <a:t>				 Bias?</a:t>
            </a:r>
            <a:endParaRPr lang="en-US" sz="3200" dirty="0">
              <a:solidFill>
                <a:srgbClr val="675E47"/>
              </a:solidFill>
              <a:latin typeface="Cambria" charset="0"/>
            </a:endParaRPr>
          </a:p>
        </p:txBody>
      </p:sp>
      <p:sp>
        <p:nvSpPr>
          <p:cNvPr id="4" name="Date Placeholder 3"/>
          <p:cNvSpPr>
            <a:spLocks noGrp="1"/>
          </p:cNvSpPr>
          <p:nvPr>
            <p:ph type="dt" sz="half" idx="10"/>
          </p:nvPr>
        </p:nvSpPr>
        <p:spPr/>
        <p:txBody>
          <a:bodyPr/>
          <a:lstStyle/>
          <a:p>
            <a:r>
              <a:rPr lang="en-US"/>
              <a:t>June 2013</a:t>
            </a:r>
          </a:p>
        </p:txBody>
      </p:sp>
      <p:sp>
        <p:nvSpPr>
          <p:cNvPr id="5" name="Footer Placeholder 4"/>
          <p:cNvSpPr>
            <a:spLocks noGrp="1"/>
          </p:cNvSpPr>
          <p:nvPr>
            <p:ph type="ftr" sz="quarter" idx="11"/>
          </p:nvPr>
        </p:nvSpPr>
        <p:spPr/>
        <p:txBody>
          <a:bodyPr/>
          <a:lstStyle/>
          <a:p>
            <a:r>
              <a:rPr lang="en-US"/>
              <a:t>Lenssen &amp; Shigeoka</a:t>
            </a:r>
          </a:p>
        </p:txBody>
      </p:sp>
      <p:sp>
        <p:nvSpPr>
          <p:cNvPr id="13314" name="Text Box 2"/>
          <p:cNvSpPr txBox="1">
            <a:spLocks noChangeArrowheads="1"/>
          </p:cNvSpPr>
          <p:nvPr/>
        </p:nvSpPr>
        <p:spPr bwMode="auto">
          <a:xfrm>
            <a:off x="457200" y="1600200"/>
            <a:ext cx="7620000" cy="4800600"/>
          </a:xfrm>
          <a:prstGeom prst="rect">
            <a:avLst/>
          </a:pr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ea typeface="ＭＳ Ｐゴシック" charset="0"/>
                <a:cs typeface="Tahoma" charset="0"/>
              </a:defRPr>
            </a:lvl1pPr>
            <a:lvl2pPr>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ea typeface="ＭＳ Ｐゴシック" charset="0"/>
                <a:cs typeface="Tahoma" charset="0"/>
              </a:defRPr>
            </a:lvl2pPr>
            <a:lvl3pPr>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ea typeface="ＭＳ Ｐゴシック" charset="0"/>
                <a:cs typeface="Tahoma" charset="0"/>
              </a:defRPr>
            </a:lvl3pPr>
            <a:lvl4pPr>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ea typeface="ＭＳ Ｐゴシック" charset="0"/>
                <a:cs typeface="Tahoma" charset="0"/>
              </a:defRPr>
            </a:lvl4pPr>
            <a:lvl5pPr>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ea typeface="ＭＳ Ｐゴシック" charset="0"/>
                <a:cs typeface="Tahoma" charset="0"/>
              </a:defRPr>
            </a:lvl5pPr>
            <a:lvl6pPr marL="2514600" indent="-228600" fontAlgn="base" hangingPunct="0">
              <a:lnSpc>
                <a:spcPct val="83000"/>
              </a:lnSpc>
              <a:spcBef>
                <a:spcPct val="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ea typeface="ＭＳ Ｐゴシック" charset="0"/>
                <a:cs typeface="Tahoma" charset="0"/>
              </a:defRPr>
            </a:lvl6pPr>
            <a:lvl7pPr marL="2971800" indent="-228600" fontAlgn="base" hangingPunct="0">
              <a:lnSpc>
                <a:spcPct val="83000"/>
              </a:lnSpc>
              <a:spcBef>
                <a:spcPct val="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ea typeface="ＭＳ Ｐゴシック" charset="0"/>
                <a:cs typeface="Tahoma" charset="0"/>
              </a:defRPr>
            </a:lvl7pPr>
            <a:lvl8pPr marL="3429000" indent="-228600" fontAlgn="base" hangingPunct="0">
              <a:lnSpc>
                <a:spcPct val="83000"/>
              </a:lnSpc>
              <a:spcBef>
                <a:spcPct val="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ea typeface="ＭＳ Ｐゴシック" charset="0"/>
                <a:cs typeface="Tahoma" charset="0"/>
              </a:defRPr>
            </a:lvl8pPr>
            <a:lvl9pPr marL="3886200" indent="-228600" fontAlgn="base" hangingPunct="0">
              <a:lnSpc>
                <a:spcPct val="83000"/>
              </a:lnSpc>
              <a:spcBef>
                <a:spcPct val="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ea typeface="ＭＳ Ｐゴシック" charset="0"/>
                <a:cs typeface="Tahoma" charset="0"/>
              </a:defRPr>
            </a:lvl9pPr>
          </a:lstStyle>
          <a:p>
            <a:pPr algn="ctr" hangingPunct="1">
              <a:lnSpc>
                <a:spcPct val="101000"/>
              </a:lnSpc>
              <a:spcBef>
                <a:spcPts val="438"/>
              </a:spcBef>
              <a:spcAft>
                <a:spcPts val="1425"/>
              </a:spcAft>
            </a:pPr>
            <a:r>
              <a:rPr lang="en-US" sz="2400">
                <a:solidFill>
                  <a:srgbClr val="2F2B20"/>
                </a:solidFill>
                <a:latin typeface="Calibri" charset="0"/>
              </a:rPr>
              <a:t>“Teachers carry into the classroom their personal cultural background.  They perceive students, all of whom are cultural agents, with inevitable prejudice and preconception.  Students likewise come to school with personal cultural backgrounds that influence their perceptions of teachers, other students, and the school itself.  Together students and teachers construct, mostly without being conscious of doing it, an environment of meanings enacted in individual and group behaviors, of conflict and accommodation, rejection and acceptance, alienation and withdrawal.”  (Spindler, 1994) </a:t>
            </a:r>
          </a:p>
        </p:txBody>
      </p:sp>
    </p:spTree>
    <p:extLst>
      <p:ext uri="{BB962C8B-B14F-4D97-AF65-F5344CB8AC3E}">
        <p14:creationId xmlns:p14="http://schemas.microsoft.com/office/powerpoint/2010/main" val="125922236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6359"/>
            <a:ext cx="8229600" cy="1143000"/>
          </a:xfrm>
        </p:spPr>
        <p:txBody>
          <a:bodyPr>
            <a:normAutofit fontScale="90000"/>
          </a:bodyPr>
          <a:lstStyle/>
          <a:p>
            <a:r>
              <a:rPr lang="en-US" dirty="0" smtClean="0"/>
              <a:t>Deconstructing  </a:t>
            </a:r>
            <a:br>
              <a:rPr lang="en-US" dirty="0" smtClean="0"/>
            </a:br>
            <a:r>
              <a:rPr lang="en-US" sz="2700" dirty="0" smtClean="0"/>
              <a:t>(Leaders facilitate these conversations)</a:t>
            </a:r>
            <a:br>
              <a:rPr lang="en-US" sz="2700" dirty="0" smtClean="0"/>
            </a:br>
            <a:endParaRPr lang="en-US" sz="2700" dirty="0"/>
          </a:p>
        </p:txBody>
      </p:sp>
      <p:sp>
        <p:nvSpPr>
          <p:cNvPr id="3" name="Content Placeholder 2"/>
          <p:cNvSpPr>
            <a:spLocks noGrp="1"/>
          </p:cNvSpPr>
          <p:nvPr>
            <p:ph idx="1"/>
          </p:nvPr>
        </p:nvSpPr>
        <p:spPr>
          <a:xfrm>
            <a:off x="457200" y="1859359"/>
            <a:ext cx="8229600" cy="4525963"/>
          </a:xfrm>
        </p:spPr>
        <p:txBody>
          <a:bodyPr/>
          <a:lstStyle/>
          <a:p>
            <a:r>
              <a:rPr lang="en-US" dirty="0" smtClean="0"/>
              <a:t>For what behaviors do teachers refer students to …?</a:t>
            </a:r>
          </a:p>
          <a:p>
            <a:r>
              <a:rPr lang="en-US" dirty="0" smtClean="0"/>
              <a:t>Why do teachers refer students to …?</a:t>
            </a:r>
          </a:p>
          <a:p>
            <a:r>
              <a:rPr lang="en-US" dirty="0" smtClean="0"/>
              <a:t>What are the intended outcomes for referring students to …?</a:t>
            </a:r>
          </a:p>
          <a:p>
            <a:endParaRPr lang="en-US" dirty="0"/>
          </a:p>
          <a:p>
            <a:r>
              <a:rPr lang="en-US" dirty="0" smtClean="0"/>
              <a:t>Why do schools suspend students?</a:t>
            </a:r>
            <a:endParaRPr lang="en-US" dirty="0"/>
          </a:p>
        </p:txBody>
      </p:sp>
    </p:spTree>
    <p:extLst>
      <p:ext uri="{BB962C8B-B14F-4D97-AF65-F5344CB8AC3E}">
        <p14:creationId xmlns:p14="http://schemas.microsoft.com/office/powerpoint/2010/main" val="4023029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cstate="print"/>
          <a:srcRect/>
          <a:stretch>
            <a:fillRect/>
          </a:stretch>
        </p:blipFill>
        <p:spPr bwMode="auto">
          <a:xfrm>
            <a:off x="2224088" y="1047750"/>
            <a:ext cx="4695825" cy="4762500"/>
          </a:xfrm>
          <a:prstGeom prst="rect">
            <a:avLst/>
          </a:prstGeom>
          <a:noFill/>
          <a:ln w="9525">
            <a:noFill/>
            <a:miter lim="800000"/>
            <a:headEnd/>
            <a:tailEnd/>
          </a:ln>
        </p:spPr>
      </p:pic>
    </p:spTree>
    <p:extLst>
      <p:ext uri="{BB962C8B-B14F-4D97-AF65-F5344CB8AC3E}">
        <p14:creationId xmlns:p14="http://schemas.microsoft.com/office/powerpoint/2010/main" val="2490795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311567"/>
            <a:ext cx="7772400" cy="5816978"/>
          </a:xfrm>
          <a:prstGeom prst="rect">
            <a:avLst/>
          </a:prstGeom>
        </p:spPr>
        <p:txBody>
          <a:bodyPr wrap="square">
            <a:spAutoFit/>
          </a:bodyPr>
          <a:lstStyle/>
          <a:p>
            <a:endParaRPr lang="en-US" dirty="0"/>
          </a:p>
          <a:p>
            <a:r>
              <a:rPr lang="en-US" sz="3600" dirty="0" smtClean="0"/>
              <a:t>Exclusionary and punishment </a:t>
            </a:r>
            <a:r>
              <a:rPr lang="en-US" sz="3600" dirty="0"/>
              <a:t>practices may appear to “work” in the short term </a:t>
            </a:r>
            <a:endParaRPr lang="en-US" sz="3600" dirty="0" smtClean="0"/>
          </a:p>
          <a:p>
            <a:endParaRPr lang="en-US" sz="3200" dirty="0" smtClean="0"/>
          </a:p>
          <a:p>
            <a:pPr marL="698500" indent="-241300">
              <a:buFont typeface="Calibri" pitchFamily="34" charset="0"/>
              <a:buChar char="–"/>
            </a:pPr>
            <a:r>
              <a:rPr lang="en-US" sz="2800" dirty="0" smtClean="0"/>
              <a:t>Remove </a:t>
            </a:r>
            <a:r>
              <a:rPr lang="en-US" sz="2800" dirty="0"/>
              <a:t>student</a:t>
            </a:r>
            <a:r>
              <a:rPr lang="en-US" sz="2800" dirty="0">
                <a:solidFill>
                  <a:srgbClr val="FF0000"/>
                </a:solidFill>
              </a:rPr>
              <a:t> </a:t>
            </a:r>
            <a:endParaRPr lang="en-US" sz="2800" dirty="0" smtClean="0">
              <a:solidFill>
                <a:srgbClr val="FF0000"/>
              </a:solidFill>
            </a:endParaRPr>
          </a:p>
          <a:p>
            <a:pPr marL="698500" indent="-241300"/>
            <a:endParaRPr lang="en-US" sz="2800" dirty="0">
              <a:solidFill>
                <a:srgbClr val="FF0000"/>
              </a:solidFill>
            </a:endParaRPr>
          </a:p>
          <a:p>
            <a:pPr marL="698500" indent="-241300">
              <a:buFont typeface="Calibri" pitchFamily="34" charset="0"/>
              <a:buChar char="–"/>
            </a:pPr>
            <a:r>
              <a:rPr lang="en-US" sz="2800" dirty="0"/>
              <a:t>Provide relief to teachers, students, administrator </a:t>
            </a:r>
            <a:endParaRPr lang="en-US" sz="2800" dirty="0" smtClean="0"/>
          </a:p>
          <a:p>
            <a:pPr marL="698500" indent="-241300"/>
            <a:endParaRPr lang="en-US" sz="2800" dirty="0">
              <a:solidFill>
                <a:srgbClr val="FF0000"/>
              </a:solidFill>
            </a:endParaRPr>
          </a:p>
          <a:p>
            <a:pPr marL="698500" indent="-241300">
              <a:buFont typeface="Calibri" pitchFamily="34" charset="0"/>
              <a:buChar char="–"/>
            </a:pPr>
            <a:r>
              <a:rPr lang="en-US" sz="2800" dirty="0"/>
              <a:t>Attribute responsibility for change to student </a:t>
            </a:r>
            <a:r>
              <a:rPr lang="en-US" sz="2800" dirty="0" smtClean="0"/>
              <a:t>and</a:t>
            </a:r>
            <a:r>
              <a:rPr lang="en-US" sz="2800" dirty="0" smtClean="0"/>
              <a:t>/</a:t>
            </a:r>
            <a:r>
              <a:rPr lang="en-US" sz="2800" dirty="0"/>
              <a:t>or others (family) </a:t>
            </a:r>
          </a:p>
          <a:p>
            <a:endParaRPr lang="en-US" dirty="0"/>
          </a:p>
        </p:txBody>
      </p:sp>
    </p:spTree>
    <p:extLst>
      <p:ext uri="{BB962C8B-B14F-4D97-AF65-F5344CB8AC3E}">
        <p14:creationId xmlns:p14="http://schemas.microsoft.com/office/powerpoint/2010/main" val="3622152144"/>
      </p:ext>
    </p:extLst>
  </p:cSld>
  <p:clrMapOvr>
    <a:masterClrMapping/>
  </p:clrMapOvr>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Revolution.thmx</Template>
  <TotalTime>421</TotalTime>
  <Words>1575</Words>
  <Application>Microsoft Macintosh PowerPoint</Application>
  <PresentationFormat>On-screen Show (4:3)</PresentationFormat>
  <Paragraphs>187</Paragraphs>
  <Slides>28</Slides>
  <Notes>3</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Revolution</vt:lpstr>
      <vt:lpstr>Leadership Matters  in Reducing Disproportionate Discipline</vt:lpstr>
      <vt:lpstr>Key Themes</vt:lpstr>
      <vt:lpstr>What Is Discipline For?</vt:lpstr>
      <vt:lpstr>“What Discipline is For:  Connecting Students to the Benefits of Learning”   Pedro Noguera</vt:lpstr>
      <vt:lpstr>PowerPoint Presentation</vt:lpstr>
      <vt:lpstr>     Cultural Lens      Bias?</vt:lpstr>
      <vt:lpstr>Deconstructing   (Leaders facilitate these conversations) </vt:lpstr>
      <vt:lpstr>PowerPoint Presentation</vt:lpstr>
      <vt:lpstr>PowerPoint Presentation</vt:lpstr>
      <vt:lpstr>What We Know About Exclusion</vt:lpstr>
      <vt:lpstr>   Russ Skiba Center for Evaluation and Educational Policy, Indiana University</vt:lpstr>
      <vt:lpstr>PowerPoint Presentation</vt:lpstr>
      <vt:lpstr>Oregon Law</vt:lpstr>
      <vt:lpstr>U.S. Department of Education</vt:lpstr>
      <vt:lpstr>Behind the Guidance Package:  The Data</vt:lpstr>
      <vt:lpstr>Guiding Principle 1:  Climate and Prevention </vt:lpstr>
      <vt:lpstr>Guiding Principle 2: Clear, Appropriate,  and Consistent Expectations and  Consequences</vt:lpstr>
      <vt:lpstr>Guiding Principle 3: Equity and Continuous Improvement</vt:lpstr>
      <vt:lpstr>From What We Know About Reducing Suspension Rates for Students of Color (OLN NWREL – Nishioka 2012)</vt:lpstr>
      <vt:lpstr>Schools That Reduce Disruption and Delinquency</vt:lpstr>
      <vt:lpstr>PowerPoint Presentation</vt:lpstr>
      <vt:lpstr>Restorative Justice</vt:lpstr>
      <vt:lpstr>Critical Assumptions of RJ</vt:lpstr>
      <vt:lpstr>Three Questions of Restorative Justice</vt:lpstr>
      <vt:lpstr>Another Move</vt:lpstr>
      <vt:lpstr>Multidimensional View of Bias (Kent McIntosh UO)</vt:lpstr>
      <vt:lpstr>Leadership Moves</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dc:creator>
  <cp:lastModifiedBy>John</cp:lastModifiedBy>
  <cp:revision>15</cp:revision>
  <dcterms:created xsi:type="dcterms:W3CDTF">2015-10-18T18:16:28Z</dcterms:created>
  <dcterms:modified xsi:type="dcterms:W3CDTF">2015-10-25T18:09:13Z</dcterms:modified>
</cp:coreProperties>
</file>