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1"/>
  </p:notesMasterIdLst>
  <p:handoutMasterIdLst>
    <p:handoutMasterId r:id="rId22"/>
  </p:handoutMasterIdLst>
  <p:sldIdLst>
    <p:sldId id="257" r:id="rId2"/>
    <p:sldId id="273" r:id="rId3"/>
    <p:sldId id="260" r:id="rId4"/>
    <p:sldId id="299" r:id="rId5"/>
    <p:sldId id="258" r:id="rId6"/>
    <p:sldId id="259" r:id="rId7"/>
    <p:sldId id="268" r:id="rId8"/>
    <p:sldId id="269" r:id="rId9"/>
    <p:sldId id="270" r:id="rId10"/>
    <p:sldId id="271" r:id="rId11"/>
    <p:sldId id="262" r:id="rId12"/>
    <p:sldId id="264" r:id="rId13"/>
    <p:sldId id="274" r:id="rId14"/>
    <p:sldId id="290" r:id="rId15"/>
    <p:sldId id="291" r:id="rId16"/>
    <p:sldId id="267" r:id="rId17"/>
    <p:sldId id="275" r:id="rId18"/>
    <p:sldId id="289" r:id="rId19"/>
    <p:sldId id="30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3" autoAdjust="0"/>
    <p:restoredTop sz="83455" autoAdjust="0"/>
  </p:normalViewPr>
  <p:slideViewPr>
    <p:cSldViewPr snapToGrid="0" snapToObjects="1">
      <p:cViewPr>
        <p:scale>
          <a:sx n="94" d="100"/>
          <a:sy n="94" d="100"/>
        </p:scale>
        <p:origin x="-80" y="496"/>
      </p:cViewPr>
      <p:guideLst>
        <p:guide orient="horz" pos="2160"/>
        <p:guide pos="2880"/>
      </p:guideLst>
    </p:cSldViewPr>
  </p:slideViewPr>
  <p:outlineViewPr>
    <p:cViewPr>
      <p:scale>
        <a:sx n="33" d="100"/>
        <a:sy n="33" d="100"/>
      </p:scale>
      <p:origin x="0" y="213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odefs\Assessment\ASMT\Reporting%20Team\Statewide%20Report%20Card\SWRC%2014-15\SWRC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defs\Assessment\ASMT\Reporting%20Team\Statewide%20Report%20Card\SWRC%2014-15\SWRC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508052724496095"/>
          <c:y val="0.0670009423896197"/>
          <c:w val="0.943446154512667"/>
          <c:h val="0.782303956191523"/>
        </c:manualLayout>
      </c:layout>
      <c:lineChart>
        <c:grouping val="standard"/>
        <c:varyColors val="0"/>
        <c:ser>
          <c:idx val="0"/>
          <c:order val="0"/>
          <c:tx>
            <c:strRef>
              <c:f>Minorities!$B$23</c:f>
              <c:strCache>
                <c:ptCount val="1"/>
                <c:pt idx="0">
                  <c:v>Minority Students</c:v>
                </c:pt>
              </c:strCache>
            </c:strRef>
          </c:tx>
          <c:spPr>
            <a:ln w="12700"/>
          </c:spPr>
          <c:marker>
            <c:symbol val="triangle"/>
            <c:size val="5"/>
            <c:spPr>
              <a:ln>
                <a:solidFill>
                  <a:schemeClr val="bg1"/>
                </a:solidFill>
              </a:ln>
            </c:spPr>
          </c:marker>
          <c:dPt>
            <c:idx val="12"/>
            <c:bubble3D val="0"/>
            <c:spPr>
              <a:ln w="12700">
                <a:noFill/>
              </a:ln>
            </c:spPr>
          </c:dPt>
          <c:dLbls>
            <c:dLbl>
              <c:idx val="13"/>
              <c:layout/>
              <c:dLblPos val="t"/>
              <c:showLegendKey val="0"/>
              <c:showVal val="1"/>
              <c:showCatName val="0"/>
              <c:showSerName val="0"/>
              <c:showPercent val="0"/>
              <c:showBubbleSize val="0"/>
              <c:separator>
</c:separator>
            </c:dLbl>
            <c:txPr>
              <a:bodyPr rot="0" vert="horz"/>
              <a:lstStyle/>
              <a:p>
                <a:pPr>
                  <a:defRPr sz="1000"/>
                </a:pPr>
                <a:endParaRPr lang="en-US"/>
              </a:p>
            </c:txPr>
            <c:dLblPos val="t"/>
            <c:showLegendKey val="0"/>
            <c:showVal val="1"/>
            <c:showCatName val="0"/>
            <c:showSerName val="0"/>
            <c:showPercent val="0"/>
            <c:showBubbleSize val="0"/>
            <c:showLeaderLines val="0"/>
          </c:dLbls>
          <c:cat>
            <c:strRef>
              <c:f>Minorities!$C$26:$T$26</c:f>
              <c:strCache>
                <c:ptCount val="18"/>
                <c:pt idx="0">
                  <c:v>1997-98</c:v>
                </c:pt>
                <c:pt idx="1">
                  <c:v>
1998-99</c:v>
                </c:pt>
                <c:pt idx="2">
                  <c:v>1999-00</c:v>
                </c:pt>
                <c:pt idx="3">
                  <c:v>
2000-01</c:v>
                </c:pt>
                <c:pt idx="4">
                  <c:v>2001-02</c:v>
                </c:pt>
                <c:pt idx="5">
                  <c:v>
2002-03</c:v>
                </c:pt>
                <c:pt idx="6">
                  <c:v>2003-04</c:v>
                </c:pt>
                <c:pt idx="7">
                  <c:v>
2004-05</c:v>
                </c:pt>
                <c:pt idx="8">
                  <c:v>2005-06</c:v>
                </c:pt>
                <c:pt idx="9">
                  <c:v>
2006-07</c:v>
                </c:pt>
                <c:pt idx="10">
                  <c:v>2007-08</c:v>
                </c:pt>
                <c:pt idx="11">
                  <c:v>
2008-09</c:v>
                </c:pt>
                <c:pt idx="12">
                  <c:v>2009-10</c:v>
                </c:pt>
                <c:pt idx="13">
                  <c:v>
2010-11</c:v>
                </c:pt>
                <c:pt idx="14">
                  <c:v>2011-12</c:v>
                </c:pt>
                <c:pt idx="15">
                  <c:v>
2012-13</c:v>
                </c:pt>
                <c:pt idx="16">
                  <c:v>2013-14</c:v>
                </c:pt>
                <c:pt idx="17">
                  <c:v>
2014-15</c:v>
                </c:pt>
              </c:strCache>
            </c:strRef>
          </c:cat>
          <c:val>
            <c:numRef>
              <c:f>Minorities!$C$23:$T$23</c:f>
              <c:numCache>
                <c:formatCode>0.0%</c:formatCode>
                <c:ptCount val="18"/>
                <c:pt idx="0">
                  <c:v>0.163</c:v>
                </c:pt>
                <c:pt idx="1">
                  <c:v>0.171</c:v>
                </c:pt>
                <c:pt idx="2">
                  <c:v>0.181</c:v>
                </c:pt>
                <c:pt idx="3">
                  <c:v>0.192</c:v>
                </c:pt>
                <c:pt idx="4">
                  <c:v>0.204</c:v>
                </c:pt>
                <c:pt idx="5">
                  <c:v>0.214</c:v>
                </c:pt>
                <c:pt idx="6">
                  <c:v>0.23</c:v>
                </c:pt>
                <c:pt idx="7">
                  <c:v>0.244</c:v>
                </c:pt>
                <c:pt idx="8">
                  <c:v>0.259</c:v>
                </c:pt>
                <c:pt idx="9">
                  <c:v>0.276</c:v>
                </c:pt>
                <c:pt idx="10">
                  <c:v>0.289</c:v>
                </c:pt>
                <c:pt idx="11">
                  <c:v>0.298</c:v>
                </c:pt>
                <c:pt idx="12">
                  <c:v>0.325</c:v>
                </c:pt>
                <c:pt idx="13">
                  <c:v>0.337</c:v>
                </c:pt>
                <c:pt idx="14">
                  <c:v>0.347</c:v>
                </c:pt>
                <c:pt idx="15">
                  <c:v>0.352877522999251</c:v>
                </c:pt>
                <c:pt idx="16">
                  <c:v>0.358541204518443</c:v>
                </c:pt>
                <c:pt idx="17">
                  <c:v>0.363842433394002</c:v>
                </c:pt>
              </c:numCache>
            </c:numRef>
          </c:val>
          <c:smooth val="0"/>
        </c:ser>
        <c:ser>
          <c:idx val="1"/>
          <c:order val="1"/>
          <c:tx>
            <c:strRef>
              <c:f>Minorities!$B$24</c:f>
              <c:strCache>
                <c:ptCount val="1"/>
                <c:pt idx="0">
                  <c:v>Minority Teachers</c:v>
                </c:pt>
              </c:strCache>
            </c:strRef>
          </c:tx>
          <c:spPr>
            <a:ln w="12700"/>
          </c:spPr>
          <c:marker>
            <c:symbol val="square"/>
            <c:size val="5"/>
            <c:spPr>
              <a:ln>
                <a:solidFill>
                  <a:schemeClr val="bg1"/>
                </a:solidFill>
              </a:ln>
            </c:spPr>
          </c:marker>
          <c:dPt>
            <c:idx val="13"/>
            <c:bubble3D val="0"/>
            <c:spPr>
              <a:ln w="12700">
                <a:noFill/>
              </a:ln>
            </c:spPr>
          </c:dPt>
          <c:dLbls>
            <c:dLbl>
              <c:idx val="13"/>
              <c:layout/>
              <c:dLblPos val="t"/>
              <c:showLegendKey val="0"/>
              <c:showVal val="1"/>
              <c:showCatName val="0"/>
              <c:showSerName val="0"/>
              <c:showPercent val="0"/>
              <c:showBubbleSize val="0"/>
              <c:separator>
</c:separator>
            </c:dLbl>
            <c:txPr>
              <a:bodyPr rot="0"/>
              <a:lstStyle/>
              <a:p>
                <a:pPr>
                  <a:defRPr sz="1000"/>
                </a:pPr>
                <a:endParaRPr lang="en-US"/>
              </a:p>
            </c:txPr>
            <c:dLblPos val="t"/>
            <c:showLegendKey val="0"/>
            <c:showVal val="1"/>
            <c:showCatName val="0"/>
            <c:showSerName val="0"/>
            <c:showPercent val="0"/>
            <c:showBubbleSize val="0"/>
            <c:showLeaderLines val="0"/>
          </c:dLbls>
          <c:cat>
            <c:strRef>
              <c:f>Minorities!$C$26:$T$26</c:f>
              <c:strCache>
                <c:ptCount val="18"/>
                <c:pt idx="0">
                  <c:v>1997-98</c:v>
                </c:pt>
                <c:pt idx="1">
                  <c:v>
1998-99</c:v>
                </c:pt>
                <c:pt idx="2">
                  <c:v>1999-00</c:v>
                </c:pt>
                <c:pt idx="3">
                  <c:v>
2000-01</c:v>
                </c:pt>
                <c:pt idx="4">
                  <c:v>2001-02</c:v>
                </c:pt>
                <c:pt idx="5">
                  <c:v>
2002-03</c:v>
                </c:pt>
                <c:pt idx="6">
                  <c:v>2003-04</c:v>
                </c:pt>
                <c:pt idx="7">
                  <c:v>
2004-05</c:v>
                </c:pt>
                <c:pt idx="8">
                  <c:v>2005-06</c:v>
                </c:pt>
                <c:pt idx="9">
                  <c:v>
2006-07</c:v>
                </c:pt>
                <c:pt idx="10">
                  <c:v>2007-08</c:v>
                </c:pt>
                <c:pt idx="11">
                  <c:v>
2008-09</c:v>
                </c:pt>
                <c:pt idx="12">
                  <c:v>2009-10</c:v>
                </c:pt>
                <c:pt idx="13">
                  <c:v>
2010-11</c:v>
                </c:pt>
                <c:pt idx="14">
                  <c:v>2011-12</c:v>
                </c:pt>
                <c:pt idx="15">
                  <c:v>
2012-13</c:v>
                </c:pt>
                <c:pt idx="16">
                  <c:v>2013-14</c:v>
                </c:pt>
                <c:pt idx="17">
                  <c:v>
2014-15</c:v>
                </c:pt>
              </c:strCache>
            </c:strRef>
          </c:cat>
          <c:val>
            <c:numRef>
              <c:f>Minorities!$C$24:$T$24</c:f>
              <c:numCache>
                <c:formatCode>0.0%</c:formatCode>
                <c:ptCount val="18"/>
                <c:pt idx="0">
                  <c:v>0.039</c:v>
                </c:pt>
                <c:pt idx="1">
                  <c:v>0.041</c:v>
                </c:pt>
                <c:pt idx="2">
                  <c:v>0.041</c:v>
                </c:pt>
                <c:pt idx="3">
                  <c:v>0.041</c:v>
                </c:pt>
                <c:pt idx="4">
                  <c:v>0.043</c:v>
                </c:pt>
                <c:pt idx="5">
                  <c:v>0.044</c:v>
                </c:pt>
                <c:pt idx="6">
                  <c:v>0.046</c:v>
                </c:pt>
                <c:pt idx="7">
                  <c:v>0.047</c:v>
                </c:pt>
                <c:pt idx="8">
                  <c:v>0.048</c:v>
                </c:pt>
                <c:pt idx="9">
                  <c:v>0.052</c:v>
                </c:pt>
                <c:pt idx="10">
                  <c:v>0.053</c:v>
                </c:pt>
                <c:pt idx="11">
                  <c:v>0.055</c:v>
                </c:pt>
                <c:pt idx="12">
                  <c:v>0.056</c:v>
                </c:pt>
                <c:pt idx="13">
                  <c:v>0.084</c:v>
                </c:pt>
                <c:pt idx="14">
                  <c:v>0.084</c:v>
                </c:pt>
                <c:pt idx="15">
                  <c:v>0.0834817929166963</c:v>
                </c:pt>
                <c:pt idx="16">
                  <c:v>0.0846018322762509</c:v>
                </c:pt>
                <c:pt idx="17">
                  <c:v>0.0851287976619316</c:v>
                </c:pt>
              </c:numCache>
            </c:numRef>
          </c:val>
          <c:smooth val="0"/>
        </c:ser>
        <c:dLbls>
          <c:showLegendKey val="0"/>
          <c:showVal val="0"/>
          <c:showCatName val="0"/>
          <c:showSerName val="0"/>
          <c:showPercent val="0"/>
          <c:showBubbleSize val="0"/>
        </c:dLbls>
        <c:marker val="1"/>
        <c:smooth val="0"/>
        <c:axId val="-2135000824"/>
        <c:axId val="-2141344216"/>
      </c:lineChart>
      <c:catAx>
        <c:axId val="-2135000824"/>
        <c:scaling>
          <c:orientation val="minMax"/>
        </c:scaling>
        <c:delete val="0"/>
        <c:axPos val="b"/>
        <c:majorTickMark val="none"/>
        <c:minorTickMark val="out"/>
        <c:tickLblPos val="nextTo"/>
        <c:txPr>
          <a:bodyPr rot="0" vert="horz"/>
          <a:lstStyle/>
          <a:p>
            <a:pPr>
              <a:defRPr sz="900"/>
            </a:pPr>
            <a:endParaRPr lang="en-US"/>
          </a:p>
        </c:txPr>
        <c:crossAx val="-2141344216"/>
        <c:crosses val="autoZero"/>
        <c:auto val="0"/>
        <c:lblAlgn val="ctr"/>
        <c:lblOffset val="100"/>
        <c:tickLblSkip val="1"/>
        <c:tickMarkSkip val="1"/>
        <c:noMultiLvlLbl val="0"/>
      </c:catAx>
      <c:valAx>
        <c:axId val="-2141344216"/>
        <c:scaling>
          <c:orientation val="minMax"/>
          <c:max val="0.5"/>
        </c:scaling>
        <c:delete val="0"/>
        <c:axPos val="r"/>
        <c:numFmt formatCode="0%" sourceLinked="0"/>
        <c:majorTickMark val="in"/>
        <c:minorTickMark val="none"/>
        <c:tickLblPos val="nextTo"/>
        <c:spPr>
          <a:ln>
            <a:solidFill>
              <a:schemeClr val="tx1"/>
            </a:solidFill>
          </a:ln>
        </c:spPr>
        <c:crossAx val="-2135000824"/>
        <c:crosses val="max"/>
        <c:crossBetween val="between"/>
        <c:majorUnit val="0.5"/>
      </c:valAx>
    </c:plotArea>
    <c:legend>
      <c:legendPos val="r"/>
      <c:layout>
        <c:manualLayout>
          <c:xMode val="edge"/>
          <c:yMode val="edge"/>
          <c:x val="0.0381074412287482"/>
          <c:y val="0.0748981958650518"/>
          <c:w val="0.21326193550565"/>
          <c:h val="0.29142368831803"/>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b="1" i="0" u="none" strike="noStrike" baseline="0" dirty="0"/>
              <a:t>Race/Ethnicity of Students and Teachers, 2014-15 </a:t>
            </a:r>
            <a:endParaRPr lang="en-US" sz="1100" b="1" dirty="0"/>
          </a:p>
        </c:rich>
      </c:tx>
      <c:layout/>
      <c:overlay val="1"/>
    </c:title>
    <c:autoTitleDeleted val="0"/>
    <c:plotArea>
      <c:layout>
        <c:manualLayout>
          <c:layoutTarget val="inner"/>
          <c:xMode val="edge"/>
          <c:yMode val="edge"/>
          <c:x val="0.0619650804519"/>
          <c:y val="0.037194370804152"/>
          <c:w val="0.938034977144821"/>
          <c:h val="0.794555553077112"/>
        </c:manualLayout>
      </c:layout>
      <c:barChart>
        <c:barDir val="col"/>
        <c:grouping val="clustered"/>
        <c:varyColors val="0"/>
        <c:ser>
          <c:idx val="0"/>
          <c:order val="0"/>
          <c:tx>
            <c:strRef>
              <c:f>'RaceEth Stu. and Tch'!$B$2</c:f>
              <c:strCache>
                <c:ptCount val="1"/>
                <c:pt idx="0">
                  <c:v>Students</c:v>
                </c:pt>
              </c:strCache>
            </c:strRef>
          </c:tx>
          <c:spPr>
            <a:solidFill>
              <a:schemeClr val="accent1">
                <a:lumMod val="60000"/>
                <a:lumOff val="40000"/>
              </a:schemeClr>
            </a:solidFill>
          </c:spPr>
          <c:invertIfNegative val="0"/>
          <c:cat>
            <c:strRef>
              <c:f>'RaceEth Stu. and Tch'!$A$3:$A$9</c:f>
              <c:strCache>
                <c:ptCount val="7"/>
                <c:pt idx="0">
                  <c:v>White</c:v>
                </c:pt>
                <c:pt idx="1">
                  <c:v>Black</c:v>
                </c:pt>
                <c:pt idx="2">
                  <c:v>Hispanic</c:v>
                </c:pt>
                <c:pt idx="3">
                  <c:v>Asian</c:v>
                </c:pt>
                <c:pt idx="4">
                  <c:v>Native Hawaiian/ Pacific Islander</c:v>
                </c:pt>
                <c:pt idx="5">
                  <c:v>American Indian/ Alaska Native</c:v>
                </c:pt>
                <c:pt idx="6">
                  <c:v>Multi-Racial</c:v>
                </c:pt>
              </c:strCache>
            </c:strRef>
          </c:cat>
          <c:val>
            <c:numRef>
              <c:f>'RaceEth Stu. and Tch'!$B$3:$B$9</c:f>
              <c:numCache>
                <c:formatCode>0.0%</c:formatCode>
                <c:ptCount val="7"/>
                <c:pt idx="0">
                  <c:v>0.636157566605998</c:v>
                </c:pt>
                <c:pt idx="1">
                  <c:v>0.0239517076956225</c:v>
                </c:pt>
                <c:pt idx="2">
                  <c:v>0.223952758746937</c:v>
                </c:pt>
                <c:pt idx="3">
                  <c:v>0.0393093191464763</c:v>
                </c:pt>
                <c:pt idx="4">
                  <c:v>0.00697722897328053</c:v>
                </c:pt>
                <c:pt idx="5">
                  <c:v>0.0151526564446087</c:v>
                </c:pt>
                <c:pt idx="6">
                  <c:v>0.0544987623870777</c:v>
                </c:pt>
              </c:numCache>
            </c:numRef>
          </c:val>
        </c:ser>
        <c:ser>
          <c:idx val="1"/>
          <c:order val="1"/>
          <c:tx>
            <c:strRef>
              <c:f>'RaceEth Stu. and Tch'!$C$2</c:f>
              <c:strCache>
                <c:ptCount val="1"/>
                <c:pt idx="0">
                  <c:v>Teachers</c:v>
                </c:pt>
              </c:strCache>
            </c:strRef>
          </c:tx>
          <c:invertIfNegative val="0"/>
          <c:cat>
            <c:strRef>
              <c:f>'RaceEth Stu. and Tch'!$A$3:$A$9</c:f>
              <c:strCache>
                <c:ptCount val="7"/>
                <c:pt idx="0">
                  <c:v>White</c:v>
                </c:pt>
                <c:pt idx="1">
                  <c:v>Black</c:v>
                </c:pt>
                <c:pt idx="2">
                  <c:v>Hispanic</c:v>
                </c:pt>
                <c:pt idx="3">
                  <c:v>Asian</c:v>
                </c:pt>
                <c:pt idx="4">
                  <c:v>Native Hawaiian/ Pacific Islander</c:v>
                </c:pt>
                <c:pt idx="5">
                  <c:v>American Indian/ Alaska Native</c:v>
                </c:pt>
                <c:pt idx="6">
                  <c:v>Multi-Racial</c:v>
                </c:pt>
              </c:strCache>
            </c:strRef>
          </c:cat>
          <c:val>
            <c:numRef>
              <c:f>'RaceEth Stu. and Tch'!$C$3:$C$9</c:f>
              <c:numCache>
                <c:formatCode>0.0%</c:formatCode>
                <c:ptCount val="7"/>
                <c:pt idx="0">
                  <c:v>0.914871202338069</c:v>
                </c:pt>
                <c:pt idx="1">
                  <c:v>0.00625297356079657</c:v>
                </c:pt>
                <c:pt idx="2">
                  <c:v>0.0391830354108611</c:v>
                </c:pt>
                <c:pt idx="3">
                  <c:v>0.0161761707333651</c:v>
                </c:pt>
                <c:pt idx="4">
                  <c:v>0.0018011282539251</c:v>
                </c:pt>
                <c:pt idx="5">
                  <c:v>0.00625297356079657</c:v>
                </c:pt>
                <c:pt idx="6">
                  <c:v>0.0160062529735608</c:v>
                </c:pt>
              </c:numCache>
            </c:numRef>
          </c:val>
        </c:ser>
        <c:dLbls>
          <c:showLegendKey val="0"/>
          <c:showVal val="1"/>
          <c:showCatName val="0"/>
          <c:showSerName val="0"/>
          <c:showPercent val="0"/>
          <c:showBubbleSize val="0"/>
        </c:dLbls>
        <c:gapWidth val="40"/>
        <c:axId val="-2147472936"/>
        <c:axId val="-2147469928"/>
      </c:barChart>
      <c:catAx>
        <c:axId val="-2147472936"/>
        <c:scaling>
          <c:orientation val="minMax"/>
        </c:scaling>
        <c:delete val="0"/>
        <c:axPos val="b"/>
        <c:majorTickMark val="out"/>
        <c:minorTickMark val="none"/>
        <c:tickLblPos val="nextTo"/>
        <c:txPr>
          <a:bodyPr rot="0" vert="horz"/>
          <a:lstStyle/>
          <a:p>
            <a:pPr>
              <a:defRPr/>
            </a:pPr>
            <a:endParaRPr lang="en-US"/>
          </a:p>
        </c:txPr>
        <c:crossAx val="-2147469928"/>
        <c:crosses val="autoZero"/>
        <c:auto val="0"/>
        <c:lblAlgn val="ctr"/>
        <c:lblOffset val="100"/>
        <c:noMultiLvlLbl val="0"/>
      </c:catAx>
      <c:valAx>
        <c:axId val="-2147469928"/>
        <c:scaling>
          <c:orientation val="minMax"/>
          <c:max val="1.0"/>
          <c:min val="0.0"/>
        </c:scaling>
        <c:delete val="0"/>
        <c:axPos val="l"/>
        <c:numFmt formatCode="0%" sourceLinked="0"/>
        <c:majorTickMark val="out"/>
        <c:minorTickMark val="none"/>
        <c:tickLblPos val="nextTo"/>
        <c:crossAx val="-2147472936"/>
        <c:crosses val="autoZero"/>
        <c:crossBetween val="between"/>
        <c:majorUnit val="0.5"/>
      </c:valAx>
    </c:plotArea>
    <c:legend>
      <c:legendPos val="t"/>
      <c:layout>
        <c:manualLayout>
          <c:xMode val="edge"/>
          <c:yMode val="edge"/>
          <c:x val="0.394070818286564"/>
          <c:y val="0.120777505189658"/>
          <c:w val="0.210382880412929"/>
          <c:h val="0.0683018447056724"/>
        </c:manualLayout>
      </c:layout>
      <c:overlay val="0"/>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A1DBD7-DF84-2945-A159-EB99BDFD0D37}" type="datetimeFigureOut">
              <a:rPr lang="en-US" smtClean="0"/>
              <a:t>1/25/16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2B1532-AF2E-BE4E-BDD9-B7634B073B33}" type="slidenum">
              <a:rPr lang="en-US" smtClean="0"/>
              <a:t>‹#›</a:t>
            </a:fld>
            <a:endParaRPr lang="en-US"/>
          </a:p>
        </p:txBody>
      </p:sp>
    </p:spTree>
    <p:extLst>
      <p:ext uri="{BB962C8B-B14F-4D97-AF65-F5344CB8AC3E}">
        <p14:creationId xmlns:p14="http://schemas.microsoft.com/office/powerpoint/2010/main" val="3776191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E94E6-41DD-EA42-B60C-5D06DAB2DFE9}"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3B2D1-E05D-C247-8BAC-060DC857A6C4}" type="slidenum">
              <a:rPr lang="en-US" smtClean="0"/>
              <a:t>‹#›</a:t>
            </a:fld>
            <a:endParaRPr lang="en-US"/>
          </a:p>
        </p:txBody>
      </p:sp>
    </p:spTree>
    <p:extLst>
      <p:ext uri="{BB962C8B-B14F-4D97-AF65-F5344CB8AC3E}">
        <p14:creationId xmlns:p14="http://schemas.microsoft.com/office/powerpoint/2010/main" val="27524875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Thirty school districts with over 40% students of color</a:t>
            </a:r>
          </a:p>
          <a:p>
            <a:r>
              <a:rPr lang="en-US" dirty="0" smtClean="0"/>
              <a:t>Districts include a range in size (82 to 47,647 total enrolled students) </a:t>
            </a:r>
          </a:p>
          <a:p>
            <a:r>
              <a:rPr lang="en-US" dirty="0" smtClean="0"/>
              <a:t>Districts are diverse in geographic location  </a:t>
            </a:r>
          </a:p>
          <a:p>
            <a:r>
              <a:rPr lang="en-US" dirty="0" smtClean="0"/>
              <a:t>Among these districts, most increased in diversity (1%) from 2013-14 to 2014-15</a:t>
            </a:r>
          </a:p>
          <a:p>
            <a:endParaRPr lang="en-US" dirty="0"/>
          </a:p>
        </p:txBody>
      </p:sp>
      <p:sp>
        <p:nvSpPr>
          <p:cNvPr id="4" name="Slide Number Placeholder 3"/>
          <p:cNvSpPr>
            <a:spLocks noGrp="1"/>
          </p:cNvSpPr>
          <p:nvPr>
            <p:ph type="sldNum" sz="quarter" idx="10"/>
          </p:nvPr>
        </p:nvSpPr>
        <p:spPr/>
        <p:txBody>
          <a:bodyPr/>
          <a:lstStyle/>
          <a:p>
            <a:fld id="{BAF3B2D1-E05D-C247-8BAC-060DC857A6C4}" type="slidenum">
              <a:rPr lang="en-US" smtClean="0"/>
              <a:t>7</a:t>
            </a:fld>
            <a:endParaRPr lang="en-US"/>
          </a:p>
        </p:txBody>
      </p:sp>
    </p:spTree>
    <p:extLst>
      <p:ext uri="{BB962C8B-B14F-4D97-AF65-F5344CB8AC3E}">
        <p14:creationId xmlns:p14="http://schemas.microsoft.com/office/powerpoint/2010/main" val="24953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endParaRPr lang="en-US" dirty="0"/>
          </a:p>
        </p:txBody>
      </p:sp>
      <p:sp>
        <p:nvSpPr>
          <p:cNvPr id="4" name="Slide Number Placeholder 3"/>
          <p:cNvSpPr>
            <a:spLocks noGrp="1"/>
          </p:cNvSpPr>
          <p:nvPr>
            <p:ph type="sldNum" sz="quarter" idx="10"/>
          </p:nvPr>
        </p:nvSpPr>
        <p:spPr/>
        <p:txBody>
          <a:bodyPr/>
          <a:lstStyle/>
          <a:p>
            <a:fld id="{048D5088-B190-5148-ACF9-8B9AE0E265A5}" type="slidenum">
              <a:rPr lang="en-US" smtClean="0"/>
              <a:t>9</a:t>
            </a:fld>
            <a:endParaRPr lang="en-US" dirty="0"/>
          </a:p>
        </p:txBody>
      </p:sp>
    </p:spTree>
    <p:extLst>
      <p:ext uri="{BB962C8B-B14F-4D97-AF65-F5344CB8AC3E}">
        <p14:creationId xmlns:p14="http://schemas.microsoft.com/office/powerpoint/2010/main" val="20213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SB 755 assigned this work to OEIB to coordinate</a:t>
            </a:r>
          </a:p>
          <a:p>
            <a:r>
              <a:rPr lang="en-US" sz="2600" dirty="0" smtClean="0"/>
              <a:t>Revised definition to include individuals whose first language is not English</a:t>
            </a:r>
          </a:p>
          <a:p>
            <a:r>
              <a:rPr lang="en-US" sz="2600" dirty="0" smtClean="0"/>
              <a:t>Set goals of 10% increase over July 2012 level of:</a:t>
            </a:r>
          </a:p>
          <a:p>
            <a:pPr lvl="1"/>
            <a:r>
              <a:rPr lang="en-US" sz="2600" dirty="0" smtClean="0"/>
              <a:t>Culturally &amp; linguistically diverse students prepared in teacher preparation programs</a:t>
            </a:r>
          </a:p>
          <a:p>
            <a:pPr lvl="1"/>
            <a:r>
              <a:rPr lang="en-US" sz="2600" dirty="0" smtClean="0"/>
              <a:t>Culturally &amp; linguistically diverse educators employed in school districts</a:t>
            </a:r>
          </a:p>
          <a:p>
            <a:pPr lvl="1"/>
            <a:r>
              <a:rPr lang="en-US" sz="2600" dirty="0" smtClean="0"/>
              <a:t>Culturally &amp; linguistically diverse administrators employed in school districts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 </a:t>
            </a:r>
            <a:r>
              <a:rPr lang="en-US" sz="1200" b="1" kern="1200" dirty="0" smtClean="0">
                <a:solidFill>
                  <a:schemeClr val="tx1"/>
                </a:solidFill>
                <a:effectLst/>
                <a:latin typeface="+mn-lt"/>
                <a:ea typeface="+mn-ea"/>
                <a:cs typeface="+mn-cs"/>
              </a:rPr>
              <a:t>of July 2015, Oregon is approximately six individuals short of being on track to meet the 2015 goal of increasing the percentage of diverse teachers employed by school districts and education service districts by 10% as compared to July 2012</a:t>
            </a:r>
            <a:r>
              <a:rPr lang="en-US" sz="1200" kern="1200" dirty="0" smtClean="0">
                <a:solidFill>
                  <a:schemeClr val="tx1"/>
                </a:solidFill>
                <a:effectLst/>
                <a:latin typeface="+mn-lt"/>
                <a:ea typeface="+mn-ea"/>
                <a:cs typeface="+mn-cs"/>
              </a:rPr>
              <a:t>. The 2014-15 data reveal that the number of culturally and linguistically diverse teachers employed in Oregon public schools has increased by 233 since 2011-12 and the total is currently 9.7% higher than the 2012 number of employed diverse teachers in Oregon. </a:t>
            </a:r>
          </a:p>
          <a:p>
            <a:r>
              <a:rPr lang="en-US" sz="1200" b="1" kern="1200" dirty="0" smtClean="0">
                <a:solidFill>
                  <a:schemeClr val="tx1"/>
                </a:solidFill>
                <a:effectLst/>
                <a:latin typeface="+mn-lt"/>
                <a:ea typeface="+mn-ea"/>
                <a:cs typeface="+mn-cs"/>
              </a:rPr>
              <a:t>As of July 2015, Oregon has exceeded the 2015 goal of increasing the percentage of diverse administrators employed by school districts and education services districts by 10% as compared to July 2, 2012. </a:t>
            </a:r>
            <a:r>
              <a:rPr lang="en-US" sz="1200" kern="1200" dirty="0" smtClean="0">
                <a:solidFill>
                  <a:schemeClr val="tx1"/>
                </a:solidFill>
                <a:effectLst/>
                <a:latin typeface="+mn-lt"/>
                <a:ea typeface="+mn-ea"/>
                <a:cs typeface="+mn-cs"/>
              </a:rPr>
              <a:t>The 2014-15 data reveal that the number of culturally and linguistically diverse administrators employed in Oregon public school has increased by 14 and the total is currently 15% higher than the 2012 number of employed diverse administrators in Oregon. </a:t>
            </a:r>
          </a:p>
          <a:p>
            <a:r>
              <a:rPr lang="en-US" sz="1200" kern="1200" dirty="0" smtClean="0">
                <a:solidFill>
                  <a:schemeClr val="tx1"/>
                </a:solidFill>
                <a:effectLst/>
                <a:latin typeface="+mn-lt"/>
                <a:ea typeface="+mn-ea"/>
                <a:cs typeface="+mn-cs"/>
              </a:rPr>
              <a:t>As of July 2015, federally published 2013-14 Oregon data were not yet available to fully analyze progress towards the 2015 goal of increasing the number of racially diverse teacher candidates enrolled in Oregon’s public educator preparation programs by 10% as compared to 2011- 12 data. </a:t>
            </a:r>
            <a:r>
              <a:rPr lang="en-US" sz="1200" b="1" kern="1200" dirty="0" smtClean="0">
                <a:solidFill>
                  <a:schemeClr val="tx1"/>
                </a:solidFill>
                <a:effectLst/>
                <a:latin typeface="+mn-lt"/>
                <a:ea typeface="+mn-ea"/>
                <a:cs typeface="+mn-cs"/>
              </a:rPr>
              <a:t>However, the 2012-13 data show that enrollment of racially diverse candidates decreased in public educator preparation programs by 82 compared to the 2011-12 baseline. For private educator preparation programs (not required to be reported by SB 755), there were 81 fewer racially diverse candidates compared to 2011-12 data. It should be noted that total teacher enrollment for both public and private education preparation programs declined as well.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1C6522-0139-9C4C-AA21-B2672279DF03}" type="slidenum">
              <a:rPr lang="en-US" smtClean="0"/>
              <a:t>12</a:t>
            </a:fld>
            <a:endParaRPr lang="en-US"/>
          </a:p>
        </p:txBody>
      </p:sp>
    </p:spTree>
    <p:extLst>
      <p:ext uri="{BB962C8B-B14F-4D97-AF65-F5344CB8AC3E}">
        <p14:creationId xmlns:p14="http://schemas.microsoft.com/office/powerpoint/2010/main" val="115661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a:t>
            </a:r>
            <a:r>
              <a:rPr lang="en-US" dirty="0" err="1" smtClean="0"/>
              <a:t>TeachOregon</a:t>
            </a:r>
            <a:r>
              <a:rPr lang="en-US" dirty="0" smtClean="0"/>
              <a:t> projects were supported in 2013-15 (3 funded by Chalkboard and two by the state) include a focus on recruitment and preparation of a diverse educator workforce </a:t>
            </a:r>
          </a:p>
          <a:p>
            <a:r>
              <a:rPr lang="en-US" dirty="0" smtClean="0"/>
              <a:t>Four Culturally and Linguistically Diverse Pipeline grants were funded in 2013-15</a:t>
            </a:r>
          </a:p>
          <a:p>
            <a:r>
              <a:rPr lang="en-US" dirty="0" smtClean="0"/>
              <a:t>New statewide educator recruitment website </a:t>
            </a:r>
            <a:r>
              <a:rPr lang="en-US" b="1" dirty="0" err="1" smtClean="0"/>
              <a:t>TeachinOregon.gov</a:t>
            </a:r>
            <a:r>
              <a:rPr lang="en-US" dirty="0" smtClean="0"/>
              <a:t> launching this summer</a:t>
            </a:r>
            <a:endParaRPr lang="en-US" b="1" dirty="0" smtClean="0"/>
          </a:p>
          <a:p>
            <a:r>
              <a:rPr lang="en-US" dirty="0" smtClean="0"/>
              <a:t>Ed Prep faculty professional development series held this year focused on culturally responsive curriculum</a:t>
            </a:r>
          </a:p>
          <a:p>
            <a:endParaRPr lang="en-US" dirty="0"/>
          </a:p>
        </p:txBody>
      </p:sp>
      <p:sp>
        <p:nvSpPr>
          <p:cNvPr id="4" name="Slide Number Placeholder 3"/>
          <p:cNvSpPr>
            <a:spLocks noGrp="1"/>
          </p:cNvSpPr>
          <p:nvPr>
            <p:ph type="sldNum" sz="quarter" idx="10"/>
          </p:nvPr>
        </p:nvSpPr>
        <p:spPr/>
        <p:txBody>
          <a:bodyPr/>
          <a:lstStyle/>
          <a:p>
            <a:fld id="{BAF3B2D1-E05D-C247-8BAC-060DC857A6C4}" type="slidenum">
              <a:rPr lang="en-US" smtClean="0"/>
              <a:t>13</a:t>
            </a:fld>
            <a:endParaRPr lang="en-US"/>
          </a:p>
        </p:txBody>
      </p:sp>
    </p:spTree>
    <p:extLst>
      <p:ext uri="{BB962C8B-B14F-4D97-AF65-F5344CB8AC3E}">
        <p14:creationId xmlns:p14="http://schemas.microsoft.com/office/powerpoint/2010/main" val="381007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endParaRPr lang="en-US" dirty="0"/>
          </a:p>
        </p:txBody>
      </p:sp>
      <p:sp>
        <p:nvSpPr>
          <p:cNvPr id="4" name="Slide Number Placeholder 3"/>
          <p:cNvSpPr>
            <a:spLocks noGrp="1"/>
          </p:cNvSpPr>
          <p:nvPr>
            <p:ph type="sldNum" sz="quarter" idx="10"/>
          </p:nvPr>
        </p:nvSpPr>
        <p:spPr/>
        <p:txBody>
          <a:bodyPr/>
          <a:lstStyle/>
          <a:p>
            <a:fld id="{048D5088-B190-5148-ACF9-8B9AE0E265A5}" type="slidenum">
              <a:rPr lang="en-US" smtClean="0"/>
              <a:t>16</a:t>
            </a:fld>
            <a:endParaRPr lang="en-US"/>
          </a:p>
        </p:txBody>
      </p:sp>
    </p:spTree>
    <p:extLst>
      <p:ext uri="{BB962C8B-B14F-4D97-AF65-F5344CB8AC3E}">
        <p14:creationId xmlns:p14="http://schemas.microsoft.com/office/powerpoint/2010/main" val="2297697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Three Retention grants sponsored by ODE in 2013-15</a:t>
            </a:r>
          </a:p>
          <a:p>
            <a:r>
              <a:rPr lang="en-US" sz="3200" dirty="0" smtClean="0"/>
              <a:t>Federal State Plan submitted to begin addressing gaps in access to excellent educators</a:t>
            </a:r>
          </a:p>
          <a:p>
            <a:r>
              <a:rPr lang="en-US" sz="3200" dirty="0" smtClean="0"/>
              <a:t>Study conducted with currently licensed educators of color who are not working in Oregon public schools (revisions in Fall 15)</a:t>
            </a:r>
          </a:p>
          <a:p>
            <a:r>
              <a:rPr lang="en-US" sz="3200" dirty="0" smtClean="0"/>
              <a:t>District efforts to change recruitment and hiring practices and to embed hiring and retention goals</a:t>
            </a:r>
          </a:p>
          <a:p>
            <a:pPr lvl="1"/>
            <a:r>
              <a:rPr lang="en-US" sz="3000" dirty="0" smtClean="0"/>
              <a:t>Ex: Parkrose School District, Springfield, Portland Public, etc.</a:t>
            </a:r>
            <a:endParaRPr lang="en-US" dirty="0"/>
          </a:p>
        </p:txBody>
      </p:sp>
      <p:sp>
        <p:nvSpPr>
          <p:cNvPr id="4" name="Slide Number Placeholder 3"/>
          <p:cNvSpPr>
            <a:spLocks noGrp="1"/>
          </p:cNvSpPr>
          <p:nvPr>
            <p:ph type="sldNum" sz="quarter" idx="10"/>
          </p:nvPr>
        </p:nvSpPr>
        <p:spPr/>
        <p:txBody>
          <a:bodyPr/>
          <a:lstStyle/>
          <a:p>
            <a:fld id="{BAF3B2D1-E05D-C247-8BAC-060DC857A6C4}" type="slidenum">
              <a:rPr lang="en-US" smtClean="0"/>
              <a:t>17</a:t>
            </a:fld>
            <a:endParaRPr lang="en-US"/>
          </a:p>
        </p:txBody>
      </p:sp>
    </p:spTree>
    <p:extLst>
      <p:ext uri="{BB962C8B-B14F-4D97-AF65-F5344CB8AC3E}">
        <p14:creationId xmlns:p14="http://schemas.microsoft.com/office/powerpoint/2010/main" val="264659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1/29/16</a:t>
            </a:r>
            <a:endParaRPr lang="en-US"/>
          </a:p>
        </p:txBody>
      </p:sp>
      <p:sp>
        <p:nvSpPr>
          <p:cNvPr id="5" name="Footer Placeholder 4"/>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1/29/16</a:t>
            </a:r>
            <a:endParaRPr lang="en-US"/>
          </a:p>
        </p:txBody>
      </p:sp>
      <p:sp>
        <p:nvSpPr>
          <p:cNvPr id="5" name="Footer Placeholder 4"/>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1/29/16</a:t>
            </a:r>
            <a:endParaRPr lang="en-US"/>
          </a:p>
        </p:txBody>
      </p:sp>
      <p:sp>
        <p:nvSpPr>
          <p:cNvPr id="5" name="Footer Placeholder 4"/>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t>1/29/16</a:t>
            </a:r>
            <a:endParaRPr lang="en-US"/>
          </a:p>
        </p:txBody>
      </p:sp>
      <p:sp>
        <p:nvSpPr>
          <p:cNvPr id="5" name="Footer Placeholder 4"/>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66458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1/29/16</a:t>
            </a:r>
            <a:endParaRPr lang="en-US"/>
          </a:p>
        </p:txBody>
      </p:sp>
      <p:sp>
        <p:nvSpPr>
          <p:cNvPr id="5" name="Footer Placeholder 4"/>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1/29/16</a:t>
            </a:r>
            <a:endParaRPr lang="en-US"/>
          </a:p>
        </p:txBody>
      </p:sp>
      <p:sp>
        <p:nvSpPr>
          <p:cNvPr id="5" name="Footer Placeholder 4"/>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1/29/16</a:t>
            </a:r>
            <a:endParaRPr lang="en-US"/>
          </a:p>
        </p:txBody>
      </p:sp>
      <p:sp>
        <p:nvSpPr>
          <p:cNvPr id="6" name="Footer Placeholder 5"/>
          <p:cNvSpPr>
            <a:spLocks noGrp="1"/>
          </p:cNvSpPr>
          <p:nvPr>
            <p:ph type="ftr" sz="quarter" idx="11"/>
          </p:nvPr>
        </p:nvSpPr>
        <p:spPr/>
        <p:txBody>
          <a:bodyPr/>
          <a:lstStyle/>
          <a:p>
            <a:r>
              <a:rPr lang="en-US" smtClean="0"/>
              <a:t>Chief Education Office</a:t>
            </a:r>
            <a:endParaRPr lang="en-US"/>
          </a:p>
        </p:txBody>
      </p:sp>
      <p:sp>
        <p:nvSpPr>
          <p:cNvPr id="7" name="Slide Number Placeholder 6"/>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1/29/16</a:t>
            </a:r>
            <a:endParaRPr lang="en-US"/>
          </a:p>
        </p:txBody>
      </p:sp>
      <p:sp>
        <p:nvSpPr>
          <p:cNvPr id="8" name="Footer Placeholder 7"/>
          <p:cNvSpPr>
            <a:spLocks noGrp="1"/>
          </p:cNvSpPr>
          <p:nvPr>
            <p:ph type="ftr" sz="quarter" idx="11"/>
          </p:nvPr>
        </p:nvSpPr>
        <p:spPr/>
        <p:txBody>
          <a:bodyPr/>
          <a:lstStyle/>
          <a:p>
            <a:r>
              <a:rPr lang="en-US" smtClean="0"/>
              <a:t>Chief Education Office</a:t>
            </a:r>
            <a:endParaRPr lang="en-US"/>
          </a:p>
        </p:txBody>
      </p:sp>
      <p:sp>
        <p:nvSpPr>
          <p:cNvPr id="9" name="Slide Number Placeholder 8"/>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1/29/16</a:t>
            </a:r>
            <a:endParaRPr lang="en-US"/>
          </a:p>
        </p:txBody>
      </p:sp>
      <p:sp>
        <p:nvSpPr>
          <p:cNvPr id="4" name="Footer Placeholder 3"/>
          <p:cNvSpPr>
            <a:spLocks noGrp="1"/>
          </p:cNvSpPr>
          <p:nvPr>
            <p:ph type="ftr" sz="quarter" idx="11"/>
          </p:nvPr>
        </p:nvSpPr>
        <p:spPr/>
        <p:txBody>
          <a:bodyPr/>
          <a:lstStyle/>
          <a:p>
            <a:r>
              <a:rPr lang="en-US" smtClean="0"/>
              <a:t>Chief Education Office</a:t>
            </a:r>
            <a:endParaRPr lang="en-US"/>
          </a:p>
        </p:txBody>
      </p:sp>
      <p:sp>
        <p:nvSpPr>
          <p:cNvPr id="5" name="Slide Number Placeholder 4"/>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1/29/16</a:t>
            </a:r>
            <a:endParaRPr lang="en-US"/>
          </a:p>
        </p:txBody>
      </p:sp>
      <p:sp>
        <p:nvSpPr>
          <p:cNvPr id="3" name="Footer Placeholder 2"/>
          <p:cNvSpPr>
            <a:spLocks noGrp="1"/>
          </p:cNvSpPr>
          <p:nvPr>
            <p:ph type="ftr" sz="quarter" idx="11"/>
          </p:nvPr>
        </p:nvSpPr>
        <p:spPr/>
        <p:txBody>
          <a:bodyPr/>
          <a:lstStyle/>
          <a:p>
            <a:r>
              <a:rPr lang="en-US" smtClean="0"/>
              <a:t>Chief Education Office</a:t>
            </a:r>
            <a:endParaRPr lang="en-US"/>
          </a:p>
        </p:txBody>
      </p:sp>
      <p:sp>
        <p:nvSpPr>
          <p:cNvPr id="4" name="Slide Number Placeholder 3"/>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1/29/16</a:t>
            </a:r>
            <a:endParaRPr lang="en-US"/>
          </a:p>
        </p:txBody>
      </p:sp>
      <p:sp>
        <p:nvSpPr>
          <p:cNvPr id="6" name="Footer Placeholder 5"/>
          <p:cNvSpPr>
            <a:spLocks noGrp="1"/>
          </p:cNvSpPr>
          <p:nvPr>
            <p:ph type="ftr" sz="quarter" idx="11"/>
          </p:nvPr>
        </p:nvSpPr>
        <p:spPr/>
        <p:txBody>
          <a:bodyPr/>
          <a:lstStyle/>
          <a:p>
            <a:r>
              <a:rPr lang="en-US" smtClean="0"/>
              <a:t>Chief Education Office</a:t>
            </a:r>
            <a:endParaRPr lang="en-US"/>
          </a:p>
        </p:txBody>
      </p:sp>
      <p:sp>
        <p:nvSpPr>
          <p:cNvPr id="7" name="Slide Number Placeholder 6"/>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1/29/16</a:t>
            </a:r>
            <a:endParaRPr lang="en-US"/>
          </a:p>
        </p:txBody>
      </p:sp>
      <p:sp>
        <p:nvSpPr>
          <p:cNvPr id="6" name="Footer Placeholder 5"/>
          <p:cNvSpPr>
            <a:spLocks noGrp="1"/>
          </p:cNvSpPr>
          <p:nvPr>
            <p:ph type="ftr" sz="quarter" idx="11"/>
          </p:nvPr>
        </p:nvSpPr>
        <p:spPr/>
        <p:txBody>
          <a:bodyPr/>
          <a:lstStyle/>
          <a:p>
            <a:r>
              <a:rPr lang="en-US" smtClean="0"/>
              <a:t>Chief Education Office</a:t>
            </a:r>
            <a:endParaRPr lang="en-US"/>
          </a:p>
        </p:txBody>
      </p:sp>
      <p:sp>
        <p:nvSpPr>
          <p:cNvPr id="7" name="Slide Number Placeholder 6"/>
          <p:cNvSpPr>
            <a:spLocks noGrp="1"/>
          </p:cNvSpPr>
          <p:nvPr>
            <p:ph type="sldNum" sz="quarter" idx="12"/>
          </p:nvPr>
        </p:nvSpPr>
        <p:spPr/>
        <p:txBody>
          <a:bodyPr/>
          <a:lstStyle/>
          <a:p>
            <a:fld id="{AD803D15-1358-0042-8D38-C13E2A601B6C}"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1/29/16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Chief Education Office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03D15-1358-0042-8D38-C13E2A601B6C}"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Microsoft_Word_Document1.docx"/><Relationship Id="rId5" Type="http://schemas.openxmlformats.org/officeDocument/2006/relationships/image" Target="../media/image9.png"/><Relationship Id="rId6" Type="http://schemas.openxmlformats.org/officeDocument/2006/relationships/image" Target="../media/image2.jp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hyperlink" Target="https://www.youtube.com/watch?v=-t2U2g9Br3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1/29/16</a:t>
            </a:r>
            <a:endParaRPr lang="en-US" dirty="0"/>
          </a:p>
        </p:txBody>
      </p:sp>
      <p:sp>
        <p:nvSpPr>
          <p:cNvPr id="9" name="Footer Placeholder 8"/>
          <p:cNvSpPr>
            <a:spLocks noGrp="1"/>
          </p:cNvSpPr>
          <p:nvPr>
            <p:ph type="ftr" sz="quarter" idx="11"/>
          </p:nvPr>
        </p:nvSpPr>
        <p:spPr/>
        <p:txBody>
          <a:bodyPr/>
          <a:lstStyle/>
          <a:p>
            <a:r>
              <a:rPr lang="en-US" dirty="0" smtClean="0"/>
              <a:t>Chief Education Office</a:t>
            </a:r>
            <a:endParaRPr lang="en-US" dirty="0"/>
          </a:p>
        </p:txBody>
      </p:sp>
      <p:sp>
        <p:nvSpPr>
          <p:cNvPr id="8" name="Slide Number Placeholder 7"/>
          <p:cNvSpPr>
            <a:spLocks noGrp="1"/>
          </p:cNvSpPr>
          <p:nvPr>
            <p:ph type="sldNum" sz="quarter" idx="12"/>
          </p:nvPr>
        </p:nvSpPr>
        <p:spPr/>
        <p:txBody>
          <a:bodyPr/>
          <a:lstStyle/>
          <a:p>
            <a:fld id="{AD803D15-1358-0042-8D38-C13E2A601B6C}" type="slidenum">
              <a:rPr lang="en-US" sz="1800" smtClean="0"/>
              <a:t>1</a:t>
            </a:fld>
            <a:endParaRPr lang="en-US" sz="1800" dirty="0"/>
          </a:p>
        </p:txBody>
      </p:sp>
      <p:sp>
        <p:nvSpPr>
          <p:cNvPr id="2" name="Title 1"/>
          <p:cNvSpPr>
            <a:spLocks noGrp="1"/>
          </p:cNvSpPr>
          <p:nvPr>
            <p:ph type="ctrTitle" idx="4294967295"/>
          </p:nvPr>
        </p:nvSpPr>
        <p:spPr>
          <a:xfrm>
            <a:off x="121605" y="2705244"/>
            <a:ext cx="9022395" cy="2493873"/>
          </a:xfrm>
        </p:spPr>
        <p:txBody>
          <a:bodyPr>
            <a:normAutofit fontScale="90000"/>
          </a:bodyPr>
          <a:lstStyle/>
          <a:p>
            <a:r>
              <a:rPr lang="en-US" sz="5300" b="1" dirty="0" smtClean="0"/>
              <a:t>Oregon </a:t>
            </a:r>
            <a:r>
              <a:rPr lang="en-US" sz="5300" b="1" dirty="0"/>
              <a:t>Educator Equity </a:t>
            </a:r>
            <a:r>
              <a:rPr lang="en-US" sz="5300" b="1" dirty="0" smtClean="0"/>
              <a:t>Advisory Group Highlights</a:t>
            </a:r>
            <a:r>
              <a:rPr lang="en-US" sz="5300" b="1" dirty="0" smtClean="0"/>
              <a:t/>
            </a:r>
            <a:br>
              <a:rPr lang="en-US" sz="5300" b="1" dirty="0" smtClean="0"/>
            </a:br>
            <a:r>
              <a:rPr lang="en-US" sz="4000" b="1" dirty="0"/>
              <a:t/>
            </a:r>
            <a:br>
              <a:rPr lang="en-US" sz="4000" b="1" dirty="0"/>
            </a:br>
            <a:r>
              <a:rPr lang="en-US" sz="2200" b="1" dirty="0" smtClean="0">
                <a:solidFill>
                  <a:schemeClr val="accent5">
                    <a:lumMod val="75000"/>
                  </a:schemeClr>
                </a:solidFill>
              </a:rPr>
              <a:t>A Presentation </a:t>
            </a:r>
            <a:r>
              <a:rPr lang="en-US" sz="2200" b="1" dirty="0" smtClean="0">
                <a:solidFill>
                  <a:schemeClr val="accent5">
                    <a:lumMod val="75000"/>
                  </a:schemeClr>
                </a:solidFill>
              </a:rPr>
              <a:t>for the </a:t>
            </a:r>
            <a:r>
              <a:rPr lang="en-US" sz="2200" b="1" dirty="0" smtClean="0">
                <a:solidFill>
                  <a:schemeClr val="accent5">
                    <a:lumMod val="75000"/>
                  </a:schemeClr>
                </a:solidFill>
              </a:rPr>
              <a:t/>
            </a:r>
            <a:br>
              <a:rPr lang="en-US" sz="2200" b="1" dirty="0" smtClean="0">
                <a:solidFill>
                  <a:schemeClr val="accent5">
                    <a:lumMod val="75000"/>
                  </a:schemeClr>
                </a:solidFill>
              </a:rPr>
            </a:br>
            <a:r>
              <a:rPr lang="en-US" sz="2200" b="1" dirty="0" smtClean="0">
                <a:solidFill>
                  <a:schemeClr val="accent5">
                    <a:lumMod val="75000"/>
                  </a:schemeClr>
                </a:solidFill>
              </a:rPr>
              <a:t>OACOA/OASE Winter Conference—January 29, 2016</a:t>
            </a:r>
            <a:endParaRPr lang="en-US" sz="1800" b="1" dirty="0"/>
          </a:p>
        </p:txBody>
      </p:sp>
      <p:pic>
        <p:nvPicPr>
          <p:cNvPr id="6" name="Picture 5" descr="g.jpg"/>
          <p:cNvPicPr/>
          <p:nvPr/>
        </p:nvPicPr>
        <p:blipFill>
          <a:blip r:embed="rId2" cstate="email">
            <a:alphaModFix/>
            <a:extLst>
              <a:ext uri="{28A0092B-C50C-407E-A947-70E740481C1C}">
                <a14:useLocalDpi xmlns:a14="http://schemas.microsoft.com/office/drawing/2010/main"/>
              </a:ext>
            </a:extLst>
          </a:blip>
          <a:stretch>
            <a:fillRect/>
          </a:stretch>
        </p:blipFill>
        <p:spPr>
          <a:xfrm>
            <a:off x="4794435" y="276209"/>
            <a:ext cx="3001779" cy="2115056"/>
          </a:xfrm>
          <a:prstGeom prst="rect">
            <a:avLst/>
          </a:prstGeom>
        </p:spPr>
      </p:pic>
      <p:sp>
        <p:nvSpPr>
          <p:cNvPr id="4" name="TextBox 3"/>
          <p:cNvSpPr txBox="1"/>
          <p:nvPr/>
        </p:nvSpPr>
        <p:spPr>
          <a:xfrm>
            <a:off x="621535" y="5500734"/>
            <a:ext cx="8350739" cy="646331"/>
          </a:xfrm>
          <a:prstGeom prst="rect">
            <a:avLst/>
          </a:prstGeom>
          <a:noFill/>
        </p:spPr>
        <p:txBody>
          <a:bodyPr wrap="square" rtlCol="0">
            <a:spAutoFit/>
          </a:bodyPr>
          <a:lstStyle/>
          <a:p>
            <a:r>
              <a:rPr lang="en-US" dirty="0" smtClean="0"/>
              <a:t>Full </a:t>
            </a:r>
            <a:r>
              <a:rPr lang="en-US" dirty="0"/>
              <a:t>Report available at: http://</a:t>
            </a:r>
            <a:r>
              <a:rPr lang="en-US" dirty="0" err="1"/>
              <a:t>education.oregon.gov</a:t>
            </a:r>
            <a:r>
              <a:rPr lang="en-US" dirty="0"/>
              <a:t>/portfolio/2015-ed-equity-report</a:t>
            </a:r>
            <a:r>
              <a:rPr lang="en-US" dirty="0" smtClean="0"/>
              <a:t>/</a:t>
            </a:r>
          </a:p>
          <a:p>
            <a:endParaRPr lang="en-US" dirty="0"/>
          </a:p>
        </p:txBody>
      </p:sp>
      <p:pic>
        <p:nvPicPr>
          <p:cNvPr id="11" name="Picture 10" descr="ChiefEduOffice_Purpl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38" y="289720"/>
            <a:ext cx="1692683" cy="1349035"/>
          </a:xfrm>
          <a:prstGeom prst="rect">
            <a:avLst/>
          </a:prstGeom>
        </p:spPr>
      </p:pic>
    </p:spTree>
    <p:extLst>
      <p:ext uri="{BB962C8B-B14F-4D97-AF65-F5344CB8AC3E}">
        <p14:creationId xmlns:p14="http://schemas.microsoft.com/office/powerpoint/2010/main" val="14997266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en-US" dirty="0" smtClean="0"/>
              <a:t>Sample Three Year Snapshot</a:t>
            </a:r>
            <a:endParaRPr lang="en-US" dirty="0"/>
          </a:p>
        </p:txBody>
      </p:sp>
      <p:sp>
        <p:nvSpPr>
          <p:cNvPr id="3" name="Content Placeholder 2"/>
          <p:cNvSpPr>
            <a:spLocks noGrp="1"/>
          </p:cNvSpPr>
          <p:nvPr>
            <p:ph idx="1"/>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1/29/16</a:t>
            </a:r>
            <a:endParaRPr lang="en-US" dirty="0"/>
          </a:p>
        </p:txBody>
      </p:sp>
      <p:sp>
        <p:nvSpPr>
          <p:cNvPr id="7" name="Footer Placeholder 6"/>
          <p:cNvSpPr>
            <a:spLocks noGrp="1"/>
          </p:cNvSpPr>
          <p:nvPr>
            <p:ph type="ftr" sz="quarter" idx="11"/>
          </p:nvPr>
        </p:nvSpPr>
        <p:spPr/>
        <p:txBody>
          <a:bodyPr/>
          <a:lstStyle/>
          <a:p>
            <a:r>
              <a:rPr lang="en-US" dirty="0" smtClean="0"/>
              <a:t>Chief Education Office</a:t>
            </a:r>
            <a:endParaRPr lang="en-US" dirty="0"/>
          </a:p>
        </p:txBody>
      </p:sp>
      <p:sp>
        <p:nvSpPr>
          <p:cNvPr id="6" name="Slide Number Placeholder 5"/>
          <p:cNvSpPr>
            <a:spLocks noGrp="1"/>
          </p:cNvSpPr>
          <p:nvPr>
            <p:ph type="sldNum" sz="quarter" idx="12"/>
          </p:nvPr>
        </p:nvSpPr>
        <p:spPr/>
        <p:txBody>
          <a:bodyPr/>
          <a:lstStyle/>
          <a:p>
            <a:fld id="{AD803D15-1358-0042-8D38-C13E2A601B6C}" type="slidenum">
              <a:rPr lang="en-US" sz="1800" smtClean="0"/>
              <a:t>10</a:t>
            </a:fld>
            <a:endParaRPr lang="en-US" sz="1800" dirty="0"/>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643603" y="1600201"/>
            <a:ext cx="7947948" cy="4343400"/>
          </a:xfrm>
          <a:prstGeom prst="rect">
            <a:avLst/>
          </a:prstGeom>
        </p:spPr>
      </p:pic>
      <p:pic>
        <p:nvPicPr>
          <p:cNvPr id="8" name="Picture 7" descr="ChiefEduOffice_Purpl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10898025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6252" y="4883969"/>
            <a:ext cx="4562047" cy="1483288"/>
          </a:xfrm>
        </p:spPr>
        <p:txBody>
          <a:bodyPr>
            <a:normAutofit/>
          </a:bodyPr>
          <a:lstStyle/>
          <a:p>
            <a:pPr marL="0" indent="0">
              <a:buNone/>
            </a:pPr>
            <a:r>
              <a:rPr lang="en-US" sz="1600" i="1" dirty="0" smtClean="0"/>
              <a:t>“There is nothing like walking into a room full of people who look like you and have had similar experiences as you. It is simply healing." </a:t>
            </a:r>
            <a:endParaRPr lang="en-US" sz="1600" dirty="0" smtClean="0"/>
          </a:p>
          <a:p>
            <a:pPr marL="0" indent="0" algn="r">
              <a:buNone/>
            </a:pPr>
            <a:r>
              <a:rPr lang="en-US" sz="1800" dirty="0" err="1" smtClean="0"/>
              <a:t>Anibal</a:t>
            </a:r>
            <a:r>
              <a:rPr lang="en-US" sz="1800" dirty="0" smtClean="0"/>
              <a:t> Rivera, 1999 PTP Graduate </a:t>
            </a:r>
          </a:p>
        </p:txBody>
      </p:sp>
      <p:sp>
        <p:nvSpPr>
          <p:cNvPr id="2" name="Date Placeholder 1"/>
          <p:cNvSpPr>
            <a:spLocks noGrp="1"/>
          </p:cNvSpPr>
          <p:nvPr>
            <p:ph type="dt" sz="half" idx="10"/>
          </p:nvPr>
        </p:nvSpPr>
        <p:spPr/>
        <p:txBody>
          <a:bodyPr/>
          <a:lstStyle/>
          <a:p>
            <a:r>
              <a:rPr lang="en-US" smtClean="0"/>
              <a:t>1/29/16</a:t>
            </a:r>
            <a:endParaRPr lang="en-US"/>
          </a:p>
        </p:txBody>
      </p:sp>
      <p:sp>
        <p:nvSpPr>
          <p:cNvPr id="9" name="Footer Placeholder 8"/>
          <p:cNvSpPr>
            <a:spLocks noGrp="1"/>
          </p:cNvSpPr>
          <p:nvPr>
            <p:ph type="ftr" sz="quarter" idx="11"/>
          </p:nvPr>
        </p:nvSpPr>
        <p:spPr/>
        <p:txBody>
          <a:bodyPr/>
          <a:lstStyle/>
          <a:p>
            <a:r>
              <a:rPr lang="en-US" smtClean="0"/>
              <a:t>Chief Education Office</a:t>
            </a:r>
            <a:endParaRPr lang="en-US"/>
          </a:p>
        </p:txBody>
      </p:sp>
      <p:sp>
        <p:nvSpPr>
          <p:cNvPr id="8" name="Slide Number Placeholder 7"/>
          <p:cNvSpPr>
            <a:spLocks noGrp="1"/>
          </p:cNvSpPr>
          <p:nvPr>
            <p:ph type="sldNum" sz="quarter" idx="12"/>
          </p:nvPr>
        </p:nvSpPr>
        <p:spPr/>
        <p:txBody>
          <a:bodyPr/>
          <a:lstStyle/>
          <a:p>
            <a:fld id="{AD803D15-1358-0042-8D38-C13E2A601B6C}" type="slidenum">
              <a:rPr lang="en-US" sz="1800" smtClean="0"/>
              <a:t>11</a:t>
            </a:fld>
            <a:endParaRPr lang="en-US" sz="1800" dirty="0"/>
          </a:p>
        </p:txBody>
      </p:sp>
      <p:sp>
        <p:nvSpPr>
          <p:cNvPr id="4" name="TextBox 3"/>
          <p:cNvSpPr txBox="1"/>
          <p:nvPr/>
        </p:nvSpPr>
        <p:spPr>
          <a:xfrm>
            <a:off x="6065367" y="943099"/>
            <a:ext cx="2472932" cy="3139321"/>
          </a:xfrm>
          <a:prstGeom prst="rect">
            <a:avLst/>
          </a:prstGeom>
          <a:noFill/>
        </p:spPr>
        <p:txBody>
          <a:bodyPr wrap="square" rtlCol="0">
            <a:spAutoFit/>
          </a:bodyPr>
          <a:lstStyle/>
          <a:p>
            <a:endParaRPr lang="en-US" dirty="0" smtClean="0">
              <a:effectLst/>
              <a:latin typeface="Century Schoolbook"/>
              <a:cs typeface="Century Schoolbook"/>
            </a:endParaRPr>
          </a:p>
          <a:p>
            <a:r>
              <a:rPr lang="en-US" i="1" dirty="0">
                <a:latin typeface="Century Schoolbook"/>
                <a:cs typeface="Century Schoolbook"/>
              </a:rPr>
              <a:t>The school didn’t make me feel as if I was an asset. They made it seem as if they took a chance on me, that I should be lucky. I felt more like a hindrance.” </a:t>
            </a:r>
            <a:endParaRPr lang="en-US" i="1" dirty="0" smtClean="0">
              <a:latin typeface="Century Schoolbook"/>
              <a:cs typeface="Century Schoolbook"/>
            </a:endParaRPr>
          </a:p>
          <a:p>
            <a:pPr algn="r"/>
            <a:r>
              <a:rPr lang="en-US" i="1" dirty="0" smtClean="0">
                <a:latin typeface="Century Schoolbook"/>
                <a:cs typeface="Century Schoolbook"/>
              </a:rPr>
              <a:t>‐</a:t>
            </a:r>
            <a:r>
              <a:rPr lang="en-US" i="1" dirty="0">
                <a:latin typeface="Century Schoolbook"/>
                <a:cs typeface="Century Schoolbook"/>
              </a:rPr>
              <a:t>Survey </a:t>
            </a:r>
            <a:r>
              <a:rPr lang="en-US" i="1" dirty="0" smtClean="0">
                <a:latin typeface="Century Schoolbook"/>
                <a:cs typeface="Century Schoolbook"/>
              </a:rPr>
              <a:t>respondent </a:t>
            </a:r>
            <a:endParaRPr lang="en-US" dirty="0" smtClean="0">
              <a:effectLst/>
              <a:latin typeface="Century Schoolbook"/>
              <a:cs typeface="Century Schoolbook"/>
            </a:endParaRPr>
          </a:p>
          <a:p>
            <a:endParaRPr lang="en-US" dirty="0"/>
          </a:p>
        </p:txBody>
      </p:sp>
      <p:sp>
        <p:nvSpPr>
          <p:cNvPr id="5" name="TextBox 4"/>
          <p:cNvSpPr txBox="1"/>
          <p:nvPr/>
        </p:nvSpPr>
        <p:spPr>
          <a:xfrm>
            <a:off x="498650" y="4359049"/>
            <a:ext cx="2511171" cy="2031325"/>
          </a:xfrm>
          <a:prstGeom prst="rect">
            <a:avLst/>
          </a:prstGeom>
          <a:noFill/>
        </p:spPr>
        <p:txBody>
          <a:bodyPr wrap="square" rtlCol="0">
            <a:spAutoFit/>
          </a:bodyPr>
          <a:lstStyle/>
          <a:p>
            <a:r>
              <a:rPr lang="en-US" i="1" dirty="0" smtClean="0">
                <a:latin typeface="Arial Narrow"/>
                <a:cs typeface="Arial Narrow"/>
              </a:rPr>
              <a:t>“Make </a:t>
            </a:r>
            <a:r>
              <a:rPr lang="en-US" i="1" dirty="0">
                <a:latin typeface="Arial Narrow"/>
                <a:cs typeface="Arial Narrow"/>
              </a:rPr>
              <a:t>sure that you find a school that’s mission you can really buy into. If you can’t buy into a mission, then you’re just wasting your time and energy</a:t>
            </a:r>
            <a:r>
              <a:rPr lang="en-US" i="1" dirty="0" smtClean="0">
                <a:latin typeface="Arial Narrow"/>
                <a:cs typeface="Arial Narrow"/>
              </a:rPr>
              <a:t>.” </a:t>
            </a:r>
          </a:p>
          <a:p>
            <a:pPr algn="r"/>
            <a:r>
              <a:rPr lang="en-US" i="1" dirty="0">
                <a:latin typeface="Arial Narrow"/>
                <a:cs typeface="Arial Narrow"/>
              </a:rPr>
              <a:t>-</a:t>
            </a:r>
            <a:r>
              <a:rPr lang="en-US" i="1" dirty="0" smtClean="0">
                <a:latin typeface="Arial Narrow"/>
                <a:cs typeface="Arial Narrow"/>
              </a:rPr>
              <a:t> </a:t>
            </a:r>
            <a:r>
              <a:rPr lang="en-US" i="1" dirty="0">
                <a:latin typeface="Arial Narrow"/>
                <a:cs typeface="Arial Narrow"/>
              </a:rPr>
              <a:t>Survey </a:t>
            </a:r>
            <a:r>
              <a:rPr lang="en-US" i="1" dirty="0" smtClean="0">
                <a:latin typeface="Arial Narrow"/>
                <a:cs typeface="Arial Narrow"/>
              </a:rPr>
              <a:t>respondent </a:t>
            </a:r>
            <a:endParaRPr lang="en-US" dirty="0" smtClean="0">
              <a:effectLst/>
              <a:latin typeface="Arial Narrow"/>
              <a:cs typeface="Arial Narrow"/>
            </a:endParaRPr>
          </a:p>
        </p:txBody>
      </p:sp>
      <p:sp>
        <p:nvSpPr>
          <p:cNvPr id="6" name="TextBox 5"/>
          <p:cNvSpPr txBox="1"/>
          <p:nvPr/>
        </p:nvSpPr>
        <p:spPr>
          <a:xfrm>
            <a:off x="944532" y="943099"/>
            <a:ext cx="4764685" cy="2585323"/>
          </a:xfrm>
          <a:prstGeom prst="rect">
            <a:avLst/>
          </a:prstGeom>
          <a:noFill/>
        </p:spPr>
        <p:txBody>
          <a:bodyPr wrap="square" rtlCol="0">
            <a:spAutoFit/>
          </a:bodyPr>
          <a:lstStyle/>
          <a:p>
            <a:r>
              <a:rPr lang="en-US" i="1" dirty="0">
                <a:latin typeface="Times New Roman"/>
                <a:cs typeface="Times New Roman"/>
              </a:rPr>
              <a:t>“I was always given (i.e., known as "stacking or stuffing the classroom") the hardest students (behavioral problems and/or health issues). I always had far more in my rooms than the other teachers who were treated more preferentially. This didn't deter me from teaching, and my students always scored extremely well on state tests. What this DID do was wear me out.” </a:t>
            </a:r>
            <a:endParaRPr lang="en-US" dirty="0" smtClean="0">
              <a:effectLst/>
              <a:latin typeface="Times New Roman"/>
              <a:cs typeface="Times New Roman"/>
            </a:endParaRPr>
          </a:p>
          <a:p>
            <a:endParaRPr lang="en-US" dirty="0"/>
          </a:p>
        </p:txBody>
      </p:sp>
      <p:pic>
        <p:nvPicPr>
          <p:cNvPr id="7" name="Picture 6" descr="Unknown.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9356" y="3236249"/>
            <a:ext cx="2454792" cy="1370592"/>
          </a:xfrm>
          <a:prstGeom prst="rect">
            <a:avLst/>
          </a:prstGeom>
        </p:spPr>
      </p:pic>
      <p:pic>
        <p:nvPicPr>
          <p:cNvPr id="10" name="Picture 9" descr="ChiefEduOffice_Purpl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1145760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36" y="367225"/>
            <a:ext cx="8223165" cy="927587"/>
          </a:xfrm>
        </p:spPr>
        <p:txBody>
          <a:bodyPr>
            <a:noAutofit/>
          </a:bodyPr>
          <a:lstStyle/>
          <a:p>
            <a:r>
              <a:rPr lang="en-US" sz="3600" dirty="0" smtClean="0"/>
              <a:t>Progress towards SB 755 2015 Goals</a:t>
            </a:r>
            <a:endParaRPr lang="en-US" sz="3600" dirty="0"/>
          </a:p>
        </p:txBody>
      </p:sp>
      <p:sp>
        <p:nvSpPr>
          <p:cNvPr id="3" name="Date Placeholder 2"/>
          <p:cNvSpPr>
            <a:spLocks noGrp="1"/>
          </p:cNvSpPr>
          <p:nvPr>
            <p:ph type="dt" sz="half" idx="10"/>
          </p:nvPr>
        </p:nvSpPr>
        <p:spPr/>
        <p:txBody>
          <a:bodyPr/>
          <a:lstStyle/>
          <a:p>
            <a:r>
              <a:rPr lang="en-US" smtClean="0"/>
              <a:t>1/29/16</a:t>
            </a:r>
            <a:endParaRPr lang="en-US"/>
          </a:p>
        </p:txBody>
      </p:sp>
      <p:sp>
        <p:nvSpPr>
          <p:cNvPr id="6" name="Footer Placeholder 5"/>
          <p:cNvSpPr>
            <a:spLocks noGrp="1"/>
          </p:cNvSpPr>
          <p:nvPr>
            <p:ph type="ftr" sz="quarter" idx="11"/>
          </p:nvPr>
        </p:nvSpPr>
        <p:spPr/>
        <p:txBody>
          <a:bodyPr/>
          <a:lstStyle/>
          <a:p>
            <a:r>
              <a:rPr lang="en-US" smtClean="0"/>
              <a:t>Chief Education Office</a:t>
            </a:r>
            <a:endParaRPr lang="en-US"/>
          </a:p>
        </p:txBody>
      </p:sp>
      <p:sp>
        <p:nvSpPr>
          <p:cNvPr id="4" name="Slide Number Placeholder 3"/>
          <p:cNvSpPr>
            <a:spLocks noGrp="1"/>
          </p:cNvSpPr>
          <p:nvPr>
            <p:ph type="sldNum" sz="quarter" idx="12"/>
          </p:nvPr>
        </p:nvSpPr>
        <p:spPr/>
        <p:txBody>
          <a:bodyPr/>
          <a:lstStyle/>
          <a:p>
            <a:fld id="{AD803D15-1358-0042-8D38-C13E2A601B6C}" type="slidenum">
              <a:rPr lang="en-US" sz="1800" smtClean="0"/>
              <a:t>12</a:t>
            </a:fld>
            <a:endParaRPr 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448724804"/>
              </p:ext>
            </p:extLst>
          </p:nvPr>
        </p:nvGraphicFramePr>
        <p:xfrm>
          <a:off x="758736" y="1521724"/>
          <a:ext cx="7489599" cy="4539504"/>
        </p:xfrm>
        <a:graphic>
          <a:graphicData uri="http://schemas.openxmlformats.org/presentationml/2006/ole">
            <mc:AlternateContent xmlns:mc="http://schemas.openxmlformats.org/markup-compatibility/2006">
              <mc:Choice xmlns:v="urn:schemas-microsoft-com:vml" Requires="v">
                <p:oleObj spid="_x0000_s1092" name="Document" r:id="rId4" imgW="5626100" imgH="3556000" progId="Word.Document.12">
                  <p:embed/>
                </p:oleObj>
              </mc:Choice>
              <mc:Fallback>
                <p:oleObj name="Document" r:id="rId4" imgW="5626100" imgH="3556000" progId="Word.Document.12">
                  <p:embed/>
                  <p:pic>
                    <p:nvPicPr>
                      <p:cNvPr id="0" name=""/>
                      <p:cNvPicPr/>
                      <p:nvPr/>
                    </p:nvPicPr>
                    <p:blipFill>
                      <a:blip r:embed="rId5"/>
                      <a:stretch>
                        <a:fillRect/>
                      </a:stretch>
                    </p:blipFill>
                    <p:spPr>
                      <a:xfrm>
                        <a:off x="758736" y="1521724"/>
                        <a:ext cx="7489599" cy="4539504"/>
                      </a:xfrm>
                      <a:prstGeom prst="rect">
                        <a:avLst/>
                      </a:prstGeom>
                    </p:spPr>
                  </p:pic>
                </p:oleObj>
              </mc:Fallback>
            </mc:AlternateContent>
          </a:graphicData>
        </a:graphic>
      </p:graphicFrame>
      <p:pic>
        <p:nvPicPr>
          <p:cNvPr id="7" name="Picture 6" descr="ChiefEduOffice_Purple_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26957370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b="1" dirty="0" smtClean="0"/>
              <a:t>Proactive Steps Taken </a:t>
            </a:r>
            <a:br>
              <a:rPr lang="en-US" sz="4000" b="1" dirty="0" smtClean="0"/>
            </a:br>
            <a:r>
              <a:rPr lang="en-US" sz="4000" b="1" dirty="0" smtClean="0"/>
              <a:t>in Educator Preparation</a:t>
            </a:r>
            <a:endParaRPr lang="en-US" sz="4000" b="1" dirty="0"/>
          </a:p>
        </p:txBody>
      </p:sp>
      <p:sp>
        <p:nvSpPr>
          <p:cNvPr id="2" name="Content Placeholder 1"/>
          <p:cNvSpPr>
            <a:spLocks noGrp="1"/>
          </p:cNvSpPr>
          <p:nvPr>
            <p:ph idx="1"/>
          </p:nvPr>
        </p:nvSpPr>
        <p:spPr>
          <a:xfrm>
            <a:off x="264458" y="1462816"/>
            <a:ext cx="8781164" cy="5245539"/>
          </a:xfrm>
        </p:spPr>
        <p:txBody>
          <a:bodyPr>
            <a:noAutofit/>
          </a:bodyPr>
          <a:lstStyle/>
          <a:p>
            <a:r>
              <a:rPr lang="en-US" sz="3200" dirty="0" err="1" smtClean="0"/>
              <a:t>TeachOregon</a:t>
            </a:r>
            <a:r>
              <a:rPr lang="en-US" sz="3200" dirty="0" smtClean="0"/>
              <a:t> projects </a:t>
            </a:r>
          </a:p>
          <a:p>
            <a:r>
              <a:rPr lang="en-US" sz="3200" dirty="0" smtClean="0"/>
              <a:t>ODE Pipeline grants </a:t>
            </a:r>
          </a:p>
          <a:p>
            <a:r>
              <a:rPr lang="en-US" sz="3200" dirty="0" smtClean="0"/>
              <a:t>Ed Prep faculty PD series</a:t>
            </a:r>
          </a:p>
          <a:p>
            <a:r>
              <a:rPr lang="en-US" sz="3200" dirty="0"/>
              <a:t>Basic Skills Test rule change at TSPC</a:t>
            </a:r>
          </a:p>
          <a:p>
            <a:r>
              <a:rPr lang="en-US" sz="3200" dirty="0"/>
              <a:t>Annual </a:t>
            </a:r>
            <a:r>
              <a:rPr lang="en-US" sz="3200" dirty="0" smtClean="0"/>
              <a:t>reports from Ed Prep on goals and progress towards diversifying the candidate pool</a:t>
            </a:r>
          </a:p>
          <a:p>
            <a:r>
              <a:rPr lang="en-US" sz="3200" dirty="0" smtClean="0"/>
              <a:t>HECC </a:t>
            </a:r>
            <a:r>
              <a:rPr lang="en-US" sz="3200" dirty="0"/>
              <a:t>Performance based </a:t>
            </a:r>
            <a:r>
              <a:rPr lang="en-US" sz="3200" dirty="0" smtClean="0"/>
              <a:t>funding-Bilingual Ed.</a:t>
            </a:r>
          </a:p>
          <a:p>
            <a:r>
              <a:rPr lang="en-US" sz="3200" dirty="0" err="1" smtClean="0"/>
              <a:t>TeachinOregon.gov</a:t>
            </a:r>
            <a:r>
              <a:rPr lang="en-US" sz="3200" dirty="0" smtClean="0"/>
              <a:t> website</a:t>
            </a:r>
            <a:endParaRPr lang="en-US" sz="3200" dirty="0"/>
          </a:p>
          <a:p>
            <a:endParaRPr lang="en-US" dirty="0" smtClean="0"/>
          </a:p>
        </p:txBody>
      </p:sp>
      <p:sp>
        <p:nvSpPr>
          <p:cNvPr id="4" name="Date Placeholder 3"/>
          <p:cNvSpPr>
            <a:spLocks noGrp="1"/>
          </p:cNvSpPr>
          <p:nvPr>
            <p:ph type="dt" sz="half" idx="10"/>
          </p:nvPr>
        </p:nvSpPr>
        <p:spPr/>
        <p:txBody>
          <a:bodyPr/>
          <a:lstStyle/>
          <a:p>
            <a:r>
              <a:rPr lang="en-US" smtClean="0"/>
              <a:t>1/29/16</a:t>
            </a:r>
            <a:endParaRPr lang="en-US"/>
          </a:p>
        </p:txBody>
      </p:sp>
      <p:sp>
        <p:nvSpPr>
          <p:cNvPr id="6" name="Footer Placeholder 5"/>
          <p:cNvSpPr>
            <a:spLocks noGrp="1"/>
          </p:cNvSpPr>
          <p:nvPr>
            <p:ph type="ftr" sz="quarter" idx="11"/>
          </p:nvPr>
        </p:nvSpPr>
        <p:spPr/>
        <p:txBody>
          <a:bodyPr/>
          <a:lstStyle/>
          <a:p>
            <a:r>
              <a:rPr lang="en-US" smtClean="0"/>
              <a:t>Chief Education Office</a:t>
            </a:r>
            <a:endParaRPr lang="en-US"/>
          </a:p>
        </p:txBody>
      </p:sp>
      <p:sp>
        <p:nvSpPr>
          <p:cNvPr id="5" name="Slide Number Placeholder 4"/>
          <p:cNvSpPr>
            <a:spLocks noGrp="1"/>
          </p:cNvSpPr>
          <p:nvPr>
            <p:ph type="sldNum" sz="quarter" idx="12"/>
          </p:nvPr>
        </p:nvSpPr>
        <p:spPr/>
        <p:txBody>
          <a:bodyPr/>
          <a:lstStyle/>
          <a:p>
            <a:fld id="{AD803D15-1358-0042-8D38-C13E2A601B6C}" type="slidenum">
              <a:rPr lang="en-US" sz="1800" smtClean="0"/>
              <a:t>13</a:t>
            </a:fld>
            <a:endParaRPr lang="en-US" sz="1800" dirty="0"/>
          </a:p>
        </p:txBody>
      </p:sp>
      <p:pic>
        <p:nvPicPr>
          <p:cNvPr id="7" name="Picture 6" descr="ChiefEduOffice_Purpl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12440434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TeachInOregon.gov</a:t>
            </a:r>
            <a:endParaRPr lang="en-US" dirty="0"/>
          </a:p>
        </p:txBody>
      </p:sp>
      <p:sp>
        <p:nvSpPr>
          <p:cNvPr id="4" name="Date Placeholder 3"/>
          <p:cNvSpPr>
            <a:spLocks noGrp="1"/>
          </p:cNvSpPr>
          <p:nvPr>
            <p:ph type="dt" sz="half" idx="10"/>
          </p:nvPr>
        </p:nvSpPr>
        <p:spPr/>
        <p:txBody>
          <a:bodyPr/>
          <a:lstStyle/>
          <a:p>
            <a:r>
              <a:rPr lang="en-US" smtClean="0"/>
              <a:t>1/29/16</a:t>
            </a:r>
            <a:endParaRPr lang="en-US"/>
          </a:p>
        </p:txBody>
      </p:sp>
      <p:sp>
        <p:nvSpPr>
          <p:cNvPr id="5" name="Footer Placeholder 4"/>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z="1800" smtClean="0"/>
              <a:t>14</a:t>
            </a:fld>
            <a:endParaRPr lang="en-US" sz="1800" dirty="0"/>
          </a:p>
        </p:txBody>
      </p:sp>
      <p:pic>
        <p:nvPicPr>
          <p:cNvPr id="8" name="Picture 7" descr="Screen Shot 2015-10-05 at 6.01.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329"/>
            <a:ext cx="9144000" cy="4251158"/>
          </a:xfrm>
          <a:prstGeom prst="rect">
            <a:avLst/>
          </a:prstGeom>
        </p:spPr>
      </p:pic>
      <p:pic>
        <p:nvPicPr>
          <p:cNvPr id="7" name="Picture 6" descr="ChiefEduOffice_Purpl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29102137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1/29/16</a:t>
            </a:r>
            <a:endParaRPr lang="en-US"/>
          </a:p>
        </p:txBody>
      </p:sp>
      <p:sp>
        <p:nvSpPr>
          <p:cNvPr id="5" name="Footer Placeholder 4"/>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z="1800" smtClean="0"/>
              <a:t>15</a:t>
            </a:fld>
            <a:endParaRPr lang="en-US" sz="1800" dirty="0"/>
          </a:p>
        </p:txBody>
      </p:sp>
      <p:sp>
        <p:nvSpPr>
          <p:cNvPr id="8" name="TextBox 7"/>
          <p:cNvSpPr txBox="1"/>
          <p:nvPr/>
        </p:nvSpPr>
        <p:spPr>
          <a:xfrm>
            <a:off x="824211" y="1831720"/>
            <a:ext cx="3202258" cy="646331"/>
          </a:xfrm>
          <a:prstGeom prst="rect">
            <a:avLst/>
          </a:prstGeom>
          <a:noFill/>
        </p:spPr>
        <p:txBody>
          <a:bodyPr wrap="square" rtlCol="0">
            <a:spAutoFit/>
          </a:bodyPr>
          <a:lstStyle/>
          <a:p>
            <a:r>
              <a:rPr lang="en-US" dirty="0" smtClean="0">
                <a:hlinkClick r:id="rId2"/>
              </a:rPr>
              <a:t>Why Oregon's Students of Color Need You</a:t>
            </a:r>
            <a:endParaRPr lang="en-US" dirty="0"/>
          </a:p>
        </p:txBody>
      </p:sp>
      <p:pic>
        <p:nvPicPr>
          <p:cNvPr id="9" name="Picture 8" descr="Screen Shot 2015-10-05 at 5.48.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059" y="352814"/>
            <a:ext cx="4566447" cy="2957812"/>
          </a:xfrm>
          <a:prstGeom prst="rect">
            <a:avLst/>
          </a:prstGeom>
        </p:spPr>
      </p:pic>
      <p:pic>
        <p:nvPicPr>
          <p:cNvPr id="10" name="Picture 9" descr="Screen Shot 2015-10-05 at 5.49.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458" y="3218427"/>
            <a:ext cx="4724827" cy="3057241"/>
          </a:xfrm>
          <a:prstGeom prst="rect">
            <a:avLst/>
          </a:prstGeom>
        </p:spPr>
      </p:pic>
      <p:pic>
        <p:nvPicPr>
          <p:cNvPr id="11" name="Picture 10" descr="ChiefEduOffice_Purple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14709378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90" y="67236"/>
            <a:ext cx="8788934" cy="1371600"/>
          </a:xfrm>
        </p:spPr>
        <p:txBody>
          <a:bodyPr/>
          <a:lstStyle/>
          <a:p>
            <a:r>
              <a:rPr lang="en-US" b="1" dirty="0" smtClean="0"/>
              <a:t>HB 3375 2015 Legislation</a:t>
            </a:r>
            <a:endParaRPr lang="en-US" b="1" dirty="0"/>
          </a:p>
        </p:txBody>
      </p:sp>
      <p:sp>
        <p:nvSpPr>
          <p:cNvPr id="3" name="Content Placeholder 2"/>
          <p:cNvSpPr>
            <a:spLocks noGrp="1"/>
          </p:cNvSpPr>
          <p:nvPr>
            <p:ph idx="1"/>
          </p:nvPr>
        </p:nvSpPr>
        <p:spPr>
          <a:xfrm>
            <a:off x="656923" y="1298156"/>
            <a:ext cx="7897672" cy="4648200"/>
          </a:xfrm>
        </p:spPr>
        <p:txBody>
          <a:bodyPr>
            <a:normAutofit fontScale="92500" lnSpcReduction="10000"/>
          </a:bodyPr>
          <a:lstStyle/>
          <a:p>
            <a:pPr marL="0" indent="0">
              <a:buNone/>
            </a:pPr>
            <a:endParaRPr lang="en-US" b="1" dirty="0" smtClean="0"/>
          </a:p>
          <a:p>
            <a:pPr marL="0" indent="0">
              <a:buNone/>
            </a:pPr>
            <a:r>
              <a:rPr lang="en-US" b="1" dirty="0" smtClean="0"/>
              <a:t>REVISED GOAL</a:t>
            </a:r>
          </a:p>
          <a:p>
            <a:pPr marL="0" indent="0">
              <a:buNone/>
            </a:pPr>
            <a:r>
              <a:rPr lang="en-US" dirty="0" smtClean="0"/>
              <a:t>“</a:t>
            </a:r>
            <a:r>
              <a:rPr lang="en-US" dirty="0"/>
              <a:t>As a result of this state’s commitment to equality for the diverse peoples of this state, the goal of the state is that the percentage of diverse educators employed by a school district or an education service district reflects the percentage of diverse students in the public schools of this state or the percentage of diverse students in the district. </a:t>
            </a:r>
            <a:r>
              <a:rPr lang="en-US" dirty="0" smtClean="0"/>
              <a:t>” </a:t>
            </a:r>
            <a:endParaRPr lang="en-US" dirty="0"/>
          </a:p>
          <a:p>
            <a:pPr marL="0" indent="0">
              <a:buNone/>
            </a:pP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1/29/16</a:t>
            </a:r>
            <a:endParaRPr lang="en-US"/>
          </a:p>
        </p:txBody>
      </p:sp>
      <p:sp>
        <p:nvSpPr>
          <p:cNvPr id="6" name="Footer Placeholder 5"/>
          <p:cNvSpPr>
            <a:spLocks noGrp="1"/>
          </p:cNvSpPr>
          <p:nvPr>
            <p:ph type="ftr" sz="quarter" idx="11"/>
          </p:nvPr>
        </p:nvSpPr>
        <p:spPr/>
        <p:txBody>
          <a:bodyPr/>
          <a:lstStyle/>
          <a:p>
            <a:r>
              <a:rPr lang="en-US" smtClean="0"/>
              <a:t>Chief Education Office</a:t>
            </a:r>
            <a:endParaRPr lang="en-US"/>
          </a:p>
        </p:txBody>
      </p:sp>
      <p:sp>
        <p:nvSpPr>
          <p:cNvPr id="5" name="Slide Number Placeholder 4"/>
          <p:cNvSpPr>
            <a:spLocks noGrp="1"/>
          </p:cNvSpPr>
          <p:nvPr>
            <p:ph type="sldNum" sz="quarter" idx="12"/>
          </p:nvPr>
        </p:nvSpPr>
        <p:spPr/>
        <p:txBody>
          <a:bodyPr/>
          <a:lstStyle/>
          <a:p>
            <a:fld id="{AD803D15-1358-0042-8D38-C13E2A601B6C}" type="slidenum">
              <a:rPr lang="en-US" sz="1800" smtClean="0"/>
              <a:t>16</a:t>
            </a:fld>
            <a:endParaRPr lang="en-US" sz="1800" dirty="0"/>
          </a:p>
        </p:txBody>
      </p:sp>
      <p:pic>
        <p:nvPicPr>
          <p:cNvPr id="7" name="Picture 6" descr="ChiefEduOffice_Purpl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38760929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70383"/>
            <a:ext cx="9005861" cy="999154"/>
          </a:xfrm>
        </p:spPr>
        <p:txBody>
          <a:bodyPr>
            <a:normAutofit/>
          </a:bodyPr>
          <a:lstStyle/>
          <a:p>
            <a:r>
              <a:rPr lang="en-US" sz="3600" dirty="0"/>
              <a:t>Proactive Steps </a:t>
            </a:r>
            <a:r>
              <a:rPr lang="en-US" sz="3600" dirty="0" smtClean="0"/>
              <a:t>Taken: Hiring &amp; Retention</a:t>
            </a:r>
            <a:endParaRPr lang="en-US" sz="3600" dirty="0"/>
          </a:p>
        </p:txBody>
      </p:sp>
      <p:sp>
        <p:nvSpPr>
          <p:cNvPr id="2" name="Content Placeholder 1"/>
          <p:cNvSpPr>
            <a:spLocks noGrp="1"/>
          </p:cNvSpPr>
          <p:nvPr>
            <p:ph idx="1"/>
          </p:nvPr>
        </p:nvSpPr>
        <p:spPr>
          <a:xfrm>
            <a:off x="317461" y="1969537"/>
            <a:ext cx="8688400" cy="4136971"/>
          </a:xfrm>
        </p:spPr>
        <p:txBody>
          <a:bodyPr>
            <a:normAutofit/>
          </a:bodyPr>
          <a:lstStyle/>
          <a:p>
            <a:r>
              <a:rPr lang="en-US" sz="2800" dirty="0" smtClean="0"/>
              <a:t>ODE Retention grants </a:t>
            </a:r>
          </a:p>
          <a:p>
            <a:r>
              <a:rPr lang="en-US" sz="2800" dirty="0" smtClean="0"/>
              <a:t>More examples from districts using Implicit Bias training for recruiting/interviewing teams</a:t>
            </a:r>
          </a:p>
          <a:p>
            <a:r>
              <a:rPr lang="en-US" sz="2800" dirty="0" smtClean="0"/>
              <a:t>Federal State Plan to </a:t>
            </a:r>
            <a:r>
              <a:rPr lang="en-US" sz="2800" dirty="0"/>
              <a:t>Ensure Equitable Access to Excellent </a:t>
            </a:r>
            <a:r>
              <a:rPr lang="en-US" sz="2800" dirty="0" smtClean="0"/>
              <a:t>Educators </a:t>
            </a:r>
          </a:p>
          <a:p>
            <a:r>
              <a:rPr lang="en-US" sz="2800" dirty="0" smtClean="0"/>
              <a:t>Study of Voices of Licensed but now employed Teachers of Color </a:t>
            </a:r>
          </a:p>
          <a:p>
            <a:r>
              <a:rPr lang="en-US" sz="2800" dirty="0" smtClean="0"/>
              <a:t>Changes in recruitment and hiring practices</a:t>
            </a:r>
            <a:endParaRPr lang="en-US" sz="2800" dirty="0"/>
          </a:p>
        </p:txBody>
      </p:sp>
      <p:sp>
        <p:nvSpPr>
          <p:cNvPr id="4" name="Date Placeholder 3"/>
          <p:cNvSpPr>
            <a:spLocks noGrp="1"/>
          </p:cNvSpPr>
          <p:nvPr>
            <p:ph type="dt" sz="half" idx="10"/>
          </p:nvPr>
        </p:nvSpPr>
        <p:spPr/>
        <p:txBody>
          <a:bodyPr/>
          <a:lstStyle/>
          <a:p>
            <a:r>
              <a:rPr lang="en-US" smtClean="0"/>
              <a:t>1/29/16</a:t>
            </a:r>
            <a:endParaRPr lang="en-US" dirty="0"/>
          </a:p>
        </p:txBody>
      </p:sp>
      <p:sp>
        <p:nvSpPr>
          <p:cNvPr id="6" name="Footer Placeholder 5"/>
          <p:cNvSpPr>
            <a:spLocks noGrp="1"/>
          </p:cNvSpPr>
          <p:nvPr>
            <p:ph type="ftr" sz="quarter" idx="11"/>
          </p:nvPr>
        </p:nvSpPr>
        <p:spPr/>
        <p:txBody>
          <a:bodyPr/>
          <a:lstStyle/>
          <a:p>
            <a:r>
              <a:rPr lang="en-US" smtClean="0"/>
              <a:t>Chief Education Office</a:t>
            </a:r>
            <a:endParaRPr lang="en-US"/>
          </a:p>
        </p:txBody>
      </p:sp>
      <p:sp>
        <p:nvSpPr>
          <p:cNvPr id="5" name="Slide Number Placeholder 4"/>
          <p:cNvSpPr>
            <a:spLocks noGrp="1"/>
          </p:cNvSpPr>
          <p:nvPr>
            <p:ph type="sldNum" sz="quarter" idx="12"/>
          </p:nvPr>
        </p:nvSpPr>
        <p:spPr/>
        <p:txBody>
          <a:bodyPr/>
          <a:lstStyle/>
          <a:p>
            <a:fld id="{AD803D15-1358-0042-8D38-C13E2A601B6C}" type="slidenum">
              <a:rPr lang="en-US" sz="1800" smtClean="0"/>
              <a:t>17</a:t>
            </a:fld>
            <a:endParaRPr lang="en-US" sz="1800" dirty="0"/>
          </a:p>
        </p:txBody>
      </p:sp>
      <p:pic>
        <p:nvPicPr>
          <p:cNvPr id="7" name="Picture 6" descr="ChiefEduOffice_Purpl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29781155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4458" y="107576"/>
            <a:ext cx="8879542" cy="1492625"/>
          </a:xfrm>
        </p:spPr>
        <p:txBody>
          <a:bodyPr/>
          <a:lstStyle/>
          <a:p>
            <a:r>
              <a:rPr lang="en-US" dirty="0" smtClean="0"/>
              <a:t>Oregon Educator Equity</a:t>
            </a:r>
            <a:br>
              <a:rPr lang="en-US" dirty="0" smtClean="0"/>
            </a:br>
            <a:r>
              <a:rPr lang="en-US" dirty="0" smtClean="0"/>
              <a:t> Advisory Group </a:t>
            </a:r>
            <a:r>
              <a:rPr lang="en-US" dirty="0"/>
              <a:t>2015-16 Goals </a:t>
            </a:r>
          </a:p>
        </p:txBody>
      </p:sp>
      <p:sp>
        <p:nvSpPr>
          <p:cNvPr id="9" name="Content Placeholder 8"/>
          <p:cNvSpPr>
            <a:spLocks noGrp="1"/>
          </p:cNvSpPr>
          <p:nvPr>
            <p:ph idx="1"/>
          </p:nvPr>
        </p:nvSpPr>
        <p:spPr/>
        <p:txBody>
          <a:bodyPr>
            <a:normAutofit lnSpcReduction="10000"/>
          </a:bodyPr>
          <a:lstStyle/>
          <a:p>
            <a:endParaRPr lang="en-US" dirty="0" smtClean="0"/>
          </a:p>
          <a:p>
            <a:pPr marL="457200" indent="-457200">
              <a:buFont typeface="+mj-lt"/>
              <a:buAutoNum type="arabicPeriod"/>
            </a:pPr>
            <a:r>
              <a:rPr lang="en-US" dirty="0" smtClean="0"/>
              <a:t>Develop and share annual state report on progress</a:t>
            </a:r>
          </a:p>
          <a:p>
            <a:pPr marL="457200" indent="-457200">
              <a:buFont typeface="+mj-lt"/>
              <a:buAutoNum type="arabicPeriod"/>
            </a:pPr>
            <a:r>
              <a:rPr lang="en-US" dirty="0"/>
              <a:t>Develop and implement a state plan for recruiting, retaining, and supporting professional career pathways for culturally and linguistically diverse educators </a:t>
            </a:r>
          </a:p>
          <a:p>
            <a:pPr marL="457200" indent="-457200">
              <a:buFont typeface="+mj-lt"/>
              <a:buAutoNum type="arabicPeriod"/>
            </a:pPr>
            <a:r>
              <a:rPr lang="en-US" dirty="0" smtClean="0"/>
              <a:t>Advocate for needed policies and sustainable funding to implement plan</a:t>
            </a:r>
            <a:endParaRPr lang="en-US" dirty="0"/>
          </a:p>
        </p:txBody>
      </p:sp>
      <p:sp>
        <p:nvSpPr>
          <p:cNvPr id="5" name="Date Placeholder 4"/>
          <p:cNvSpPr>
            <a:spLocks noGrp="1"/>
          </p:cNvSpPr>
          <p:nvPr>
            <p:ph type="dt" sz="half" idx="10"/>
          </p:nvPr>
        </p:nvSpPr>
        <p:spPr/>
        <p:txBody>
          <a:bodyPr/>
          <a:lstStyle/>
          <a:p>
            <a:r>
              <a:rPr lang="en-US" smtClean="0"/>
              <a:t>1/29/16</a:t>
            </a:r>
            <a:endParaRPr lang="en-US"/>
          </a:p>
        </p:txBody>
      </p:sp>
      <p:sp>
        <p:nvSpPr>
          <p:cNvPr id="7" name="Footer Placeholder 6"/>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z="1800" smtClean="0"/>
              <a:t>18</a:t>
            </a:fld>
            <a:endParaRPr lang="en-US" sz="1800" dirty="0"/>
          </a:p>
        </p:txBody>
      </p:sp>
      <p:pic>
        <p:nvPicPr>
          <p:cNvPr id="10" name="Picture 9" descr="ChiefEduOffice_Purple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42050179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4656" y="3371423"/>
            <a:ext cx="8416925" cy="3192068"/>
          </a:xfrm>
        </p:spPr>
        <p:txBody>
          <a:bodyPr/>
          <a:lstStyle/>
          <a:p>
            <a:r>
              <a:rPr lang="en-US" sz="3600" dirty="0"/>
              <a:t>Never doubt that a small group of thoughtful, committed citizens can change the world; indeed, it's the only thing that ever has</a:t>
            </a:r>
            <a:r>
              <a:rPr lang="en-US" sz="3600" dirty="0" smtClean="0"/>
              <a:t>.</a:t>
            </a:r>
            <a:r>
              <a:rPr lang="en-US" sz="3600" smtClean="0"/>
              <a:t/>
            </a:r>
            <a:br>
              <a:rPr lang="en-US" sz="3600" smtClean="0"/>
            </a:br>
            <a:r>
              <a:rPr lang="en-US" sz="3600" smtClean="0"/>
              <a:t>								</a:t>
            </a:r>
            <a:r>
              <a:rPr lang="en-US" sz="3600" dirty="0" smtClean="0"/>
              <a:t>Margaret Mead</a:t>
            </a:r>
            <a:endParaRPr lang="en-US" sz="3600" dirty="0"/>
          </a:p>
        </p:txBody>
      </p:sp>
      <p:pic>
        <p:nvPicPr>
          <p:cNvPr id="7" name="Picture Placeholder 6"/>
          <p:cNvPicPr>
            <a:picLocks noGrp="1" noChangeAspect="1"/>
          </p:cNvPicPr>
          <p:nvPr>
            <p:ph type="pic" idx="13"/>
          </p:nvPr>
        </p:nvPicPr>
        <p:blipFill>
          <a:blip r:embed="rId2"/>
          <a:srcRect l="1774" r="1774"/>
          <a:stretch>
            <a:fillRect/>
          </a:stretch>
        </p:blipFill>
        <p:spPr/>
      </p:pic>
      <p:sp>
        <p:nvSpPr>
          <p:cNvPr id="2" name="Date Placeholder 1"/>
          <p:cNvSpPr>
            <a:spLocks noGrp="1"/>
          </p:cNvSpPr>
          <p:nvPr>
            <p:ph type="dt" sz="half" idx="10"/>
          </p:nvPr>
        </p:nvSpPr>
        <p:spPr/>
        <p:txBody>
          <a:bodyPr/>
          <a:lstStyle/>
          <a:p>
            <a:r>
              <a:rPr lang="en-US" smtClean="0"/>
              <a:t>1/29/16</a:t>
            </a:r>
            <a:endParaRPr lang="en-US"/>
          </a:p>
        </p:txBody>
      </p:sp>
      <p:sp>
        <p:nvSpPr>
          <p:cNvPr id="3" name="Slide Number Placeholder 2"/>
          <p:cNvSpPr>
            <a:spLocks noGrp="1"/>
          </p:cNvSpPr>
          <p:nvPr>
            <p:ph type="sldNum" sz="quarter" idx="12"/>
          </p:nvPr>
        </p:nvSpPr>
        <p:spPr/>
        <p:txBody>
          <a:bodyPr/>
          <a:lstStyle/>
          <a:p>
            <a:fld id="{AD803D15-1358-0042-8D38-C13E2A601B6C}"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Chief Education Office</a:t>
            </a:r>
            <a:endParaRPr lang="en-US"/>
          </a:p>
        </p:txBody>
      </p:sp>
    </p:spTree>
    <p:extLst>
      <p:ext uri="{BB962C8B-B14F-4D97-AF65-F5344CB8AC3E}">
        <p14:creationId xmlns:p14="http://schemas.microsoft.com/office/powerpoint/2010/main" val="16834967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571" y="359864"/>
            <a:ext cx="8368195" cy="1252728"/>
          </a:xfrm>
        </p:spPr>
        <p:txBody>
          <a:bodyPr>
            <a:noAutofit/>
          </a:bodyPr>
          <a:lstStyle/>
          <a:p>
            <a:r>
              <a:rPr lang="en-US" sz="3200" b="1" dirty="0" smtClean="0"/>
              <a:t>Oregon Educator Equity Advisory Group</a:t>
            </a:r>
            <a:r>
              <a:rPr lang="en-US" sz="3200" dirty="0" smtClean="0"/>
              <a:t/>
            </a:r>
            <a:br>
              <a:rPr lang="en-US" sz="3200" dirty="0" smtClean="0"/>
            </a:br>
            <a:endParaRPr lang="en-US" sz="3200" dirty="0"/>
          </a:p>
        </p:txBody>
      </p:sp>
      <p:sp>
        <p:nvSpPr>
          <p:cNvPr id="2" name="Content Placeholder 1"/>
          <p:cNvSpPr>
            <a:spLocks noGrp="1"/>
          </p:cNvSpPr>
          <p:nvPr>
            <p:ph idx="1"/>
          </p:nvPr>
        </p:nvSpPr>
        <p:spPr>
          <a:xfrm>
            <a:off x="208757" y="1591057"/>
            <a:ext cx="8733009" cy="4840822"/>
          </a:xfrm>
        </p:spPr>
        <p:txBody>
          <a:bodyPr>
            <a:noAutofit/>
          </a:bodyPr>
          <a:lstStyle/>
          <a:p>
            <a:pPr marL="0" indent="0">
              <a:buNone/>
            </a:pPr>
            <a:r>
              <a:rPr lang="en-US" sz="2600" dirty="0" smtClean="0"/>
              <a:t>Guided by the OEIB Equity Lens, the group’s charge: </a:t>
            </a:r>
            <a:endParaRPr lang="en-US" sz="2600" dirty="0"/>
          </a:p>
          <a:p>
            <a:r>
              <a:rPr lang="en-US" sz="2600" dirty="0"/>
              <a:t>A</a:t>
            </a:r>
            <a:r>
              <a:rPr lang="en-US" sz="2600" dirty="0" smtClean="0"/>
              <a:t>ssess</a:t>
            </a:r>
            <a:r>
              <a:rPr lang="en-US" sz="2600" dirty="0"/>
              <a:t>, evaluate, and advocate for statewide educational policy and practice that prepares, recruits, and retains culturally and linguistically diverse educators in Oregon. </a:t>
            </a:r>
          </a:p>
          <a:p>
            <a:r>
              <a:rPr lang="en-US" sz="2600" dirty="0"/>
              <a:t>Meets monthly</a:t>
            </a:r>
          </a:p>
          <a:p>
            <a:r>
              <a:rPr lang="en-US" sz="2600" dirty="0" smtClean="0"/>
              <a:t>Includes representatives from:</a:t>
            </a:r>
          </a:p>
          <a:p>
            <a:pPr lvl="1"/>
            <a:r>
              <a:rPr lang="en-US" dirty="0" smtClean="0"/>
              <a:t>Legislature, </a:t>
            </a:r>
            <a:r>
              <a:rPr lang="en-US" dirty="0"/>
              <a:t>Community </a:t>
            </a:r>
            <a:r>
              <a:rPr lang="en-US" dirty="0" smtClean="0"/>
              <a:t>Organizations, School and District Administrators, Teachers, ODE,</a:t>
            </a:r>
            <a:r>
              <a:rPr lang="en-US" dirty="0"/>
              <a:t> OEA,</a:t>
            </a:r>
            <a:r>
              <a:rPr lang="en-US" dirty="0" smtClean="0"/>
              <a:t> OEIB, OPTA</a:t>
            </a:r>
            <a:r>
              <a:rPr lang="en-US" dirty="0"/>
              <a:t>, </a:t>
            </a:r>
            <a:r>
              <a:rPr lang="en-US" dirty="0" smtClean="0"/>
              <a:t>OSPA, Ed Prep Programs, </a:t>
            </a:r>
            <a:r>
              <a:rPr lang="en-US" dirty="0"/>
              <a:t>TSPC, </a:t>
            </a:r>
            <a:r>
              <a:rPr lang="en-US" dirty="0" smtClean="0"/>
              <a:t>Chalkboard, and HR offices</a:t>
            </a:r>
            <a:endParaRPr lang="en-US" dirty="0"/>
          </a:p>
        </p:txBody>
      </p:sp>
      <p:sp>
        <p:nvSpPr>
          <p:cNvPr id="4" name="Date Placeholder 3"/>
          <p:cNvSpPr>
            <a:spLocks noGrp="1"/>
          </p:cNvSpPr>
          <p:nvPr>
            <p:ph type="dt" sz="half" idx="10"/>
          </p:nvPr>
        </p:nvSpPr>
        <p:spPr/>
        <p:txBody>
          <a:bodyPr/>
          <a:lstStyle/>
          <a:p>
            <a:r>
              <a:rPr lang="en-US" smtClean="0"/>
              <a:t>1/29/16</a:t>
            </a:r>
            <a:endParaRPr lang="en-US"/>
          </a:p>
        </p:txBody>
      </p:sp>
      <p:sp>
        <p:nvSpPr>
          <p:cNvPr id="6" name="Footer Placeholder 5"/>
          <p:cNvSpPr>
            <a:spLocks noGrp="1"/>
          </p:cNvSpPr>
          <p:nvPr>
            <p:ph type="ftr" sz="quarter" idx="11"/>
          </p:nvPr>
        </p:nvSpPr>
        <p:spPr/>
        <p:txBody>
          <a:bodyPr/>
          <a:lstStyle/>
          <a:p>
            <a:r>
              <a:rPr lang="en-US" smtClean="0"/>
              <a:t>Chief Education Office</a:t>
            </a:r>
            <a:endParaRPr lang="en-US"/>
          </a:p>
        </p:txBody>
      </p:sp>
      <p:sp>
        <p:nvSpPr>
          <p:cNvPr id="5" name="Slide Number Placeholder 4"/>
          <p:cNvSpPr>
            <a:spLocks noGrp="1"/>
          </p:cNvSpPr>
          <p:nvPr>
            <p:ph type="sldNum" sz="quarter" idx="12"/>
          </p:nvPr>
        </p:nvSpPr>
        <p:spPr/>
        <p:txBody>
          <a:bodyPr/>
          <a:lstStyle/>
          <a:p>
            <a:fld id="{AD803D15-1358-0042-8D38-C13E2A601B6C}" type="slidenum">
              <a:rPr lang="en-US" sz="1800" smtClean="0"/>
              <a:t>2</a:t>
            </a:fld>
            <a:endParaRPr lang="en-US" sz="1800" dirty="0"/>
          </a:p>
        </p:txBody>
      </p:sp>
      <p:pic>
        <p:nvPicPr>
          <p:cNvPr id="7" name="Picture 6" descr="ChiefEduOffice_Purple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16636347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2640"/>
            <a:ext cx="8229600" cy="1143000"/>
          </a:xfrm>
        </p:spPr>
        <p:txBody>
          <a:bodyPr>
            <a:normAutofit/>
          </a:bodyPr>
          <a:lstStyle/>
          <a:p>
            <a:r>
              <a:rPr lang="en-US" dirty="0" smtClean="0"/>
              <a:t>Applying the Oregon Equity Lens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1/29/16</a:t>
            </a:r>
            <a:endParaRPr lang="en-US"/>
          </a:p>
        </p:txBody>
      </p:sp>
      <p:sp>
        <p:nvSpPr>
          <p:cNvPr id="7" name="Footer Placeholder 6"/>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z="1800" smtClean="0"/>
              <a:t>3</a:t>
            </a:fld>
            <a:endParaRPr lang="en-US" sz="1800" dirty="0"/>
          </a:p>
        </p:txBody>
      </p:sp>
      <p:sp>
        <p:nvSpPr>
          <p:cNvPr id="5" name="TextBox 4"/>
          <p:cNvSpPr txBox="1"/>
          <p:nvPr/>
        </p:nvSpPr>
        <p:spPr>
          <a:xfrm>
            <a:off x="457200" y="2040006"/>
            <a:ext cx="8229600" cy="3785652"/>
          </a:xfrm>
          <a:prstGeom prst="rect">
            <a:avLst/>
          </a:prstGeom>
          <a:noFill/>
        </p:spPr>
        <p:txBody>
          <a:bodyPr wrap="square" rtlCol="0">
            <a:spAutoFit/>
          </a:bodyPr>
          <a:lstStyle/>
          <a:p>
            <a:endParaRPr lang="en-US" sz="2800" dirty="0"/>
          </a:p>
          <a:p>
            <a:r>
              <a:rPr lang="en-US" sz="2800" dirty="0" smtClean="0"/>
              <a:t>We have a moral imperative to  ensure that our K-12 educator workforce is as diverse as the students and families served and that culturally and linguistically diverse educators are retained and able to advanced in their careers.</a:t>
            </a:r>
          </a:p>
          <a:p>
            <a:endParaRPr lang="en-US" dirty="0"/>
          </a:p>
          <a:p>
            <a:endParaRPr lang="en-US" dirty="0" smtClean="0"/>
          </a:p>
          <a:p>
            <a:endParaRPr lang="en-US" dirty="0"/>
          </a:p>
          <a:p>
            <a:endParaRPr lang="en-US" dirty="0"/>
          </a:p>
        </p:txBody>
      </p:sp>
      <p:pic>
        <p:nvPicPr>
          <p:cNvPr id="8" name="Picture 7" descr="ChiefEduOffice_Purple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30176034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9606"/>
            <a:ext cx="8229600" cy="1143000"/>
          </a:xfrm>
        </p:spPr>
        <p:txBody>
          <a:bodyPr>
            <a:normAutofit/>
          </a:bodyPr>
          <a:lstStyle/>
          <a:p>
            <a:r>
              <a:rPr lang="en-US" dirty="0" smtClean="0"/>
              <a:t>Applying the Oregon Equity Lens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1/29/16</a:t>
            </a:r>
            <a:endParaRPr lang="en-US"/>
          </a:p>
        </p:txBody>
      </p:sp>
      <p:sp>
        <p:nvSpPr>
          <p:cNvPr id="7" name="Footer Placeholder 6"/>
          <p:cNvSpPr>
            <a:spLocks noGrp="1"/>
          </p:cNvSpPr>
          <p:nvPr>
            <p:ph type="ftr" sz="quarter" idx="11"/>
          </p:nvPr>
        </p:nvSpPr>
        <p:spPr/>
        <p:txBody>
          <a:bodyPr/>
          <a:lstStyle/>
          <a:p>
            <a:r>
              <a:rPr lang="en-US" smtClean="0"/>
              <a:t>Chief Education Office</a:t>
            </a:r>
            <a:endParaRPr lang="en-US"/>
          </a:p>
        </p:txBody>
      </p:sp>
      <p:sp>
        <p:nvSpPr>
          <p:cNvPr id="6" name="Slide Number Placeholder 5"/>
          <p:cNvSpPr>
            <a:spLocks noGrp="1"/>
          </p:cNvSpPr>
          <p:nvPr>
            <p:ph type="sldNum" sz="quarter" idx="12"/>
          </p:nvPr>
        </p:nvSpPr>
        <p:spPr/>
        <p:txBody>
          <a:bodyPr/>
          <a:lstStyle/>
          <a:p>
            <a:fld id="{AD803D15-1358-0042-8D38-C13E2A601B6C}" type="slidenum">
              <a:rPr lang="en-US" sz="1800" smtClean="0"/>
              <a:t>4</a:t>
            </a:fld>
            <a:endParaRPr lang="en-US" sz="1800" dirty="0"/>
          </a:p>
        </p:txBody>
      </p:sp>
      <p:sp>
        <p:nvSpPr>
          <p:cNvPr id="5" name="TextBox 4"/>
          <p:cNvSpPr txBox="1"/>
          <p:nvPr/>
        </p:nvSpPr>
        <p:spPr>
          <a:xfrm>
            <a:off x="457200" y="1702257"/>
            <a:ext cx="8229600" cy="4247317"/>
          </a:xfrm>
          <a:prstGeom prst="rect">
            <a:avLst/>
          </a:prstGeom>
          <a:noFill/>
        </p:spPr>
        <p:txBody>
          <a:bodyPr wrap="square" rtlCol="0">
            <a:spAutoFit/>
          </a:bodyPr>
          <a:lstStyle/>
          <a:p>
            <a:r>
              <a:rPr lang="en-US" sz="2800" dirty="0"/>
              <a:t>Teacher and leader effectiveness in Oregon public schools will be strengthened if our state’s educator preparation providers prepare all teachers and leaders who are effective in teaching all students. </a:t>
            </a:r>
          </a:p>
          <a:p>
            <a:endParaRPr lang="en-US" sz="2800" b="1" dirty="0"/>
          </a:p>
          <a:p>
            <a:r>
              <a:rPr lang="en-US" sz="2800" dirty="0"/>
              <a:t>Ineffective and misaligned policies can negatively affect a district’s ability to hire or retain the best candidates (i.e., candidates who possess the “grit” needed to succeed in our  most challenging schools).</a:t>
            </a:r>
            <a:endParaRPr lang="en-US" sz="2800" b="1" dirty="0"/>
          </a:p>
          <a:p>
            <a:endParaRPr lang="en-US" dirty="0" smtClean="0"/>
          </a:p>
        </p:txBody>
      </p:sp>
      <p:pic>
        <p:nvPicPr>
          <p:cNvPr id="8" name="Picture 7" descr="ChiefEduOffice_Purple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28530189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63" y="1135463"/>
            <a:ext cx="8769051" cy="1143000"/>
          </a:xfrm>
        </p:spPr>
        <p:txBody>
          <a:bodyPr>
            <a:normAutofit fontScale="90000"/>
          </a:bodyPr>
          <a:lstStyle/>
          <a:p>
            <a:r>
              <a:rPr lang="en-US" dirty="0" smtClean="0"/>
              <a:t>Oregon Ethnically Diverse Students and Teacher Comparisons- 17 yrs.</a:t>
            </a:r>
            <a:endParaRPr lang="en-US" dirty="0"/>
          </a:p>
        </p:txBody>
      </p:sp>
      <p:sp>
        <p:nvSpPr>
          <p:cNvPr id="3" name="Date Placeholder 2"/>
          <p:cNvSpPr>
            <a:spLocks noGrp="1"/>
          </p:cNvSpPr>
          <p:nvPr>
            <p:ph type="dt" sz="half" idx="10"/>
          </p:nvPr>
        </p:nvSpPr>
        <p:spPr/>
        <p:txBody>
          <a:bodyPr/>
          <a:lstStyle/>
          <a:p>
            <a:r>
              <a:rPr lang="en-US" smtClean="0"/>
              <a:t>1/29/16</a:t>
            </a:r>
            <a:endParaRPr lang="en-US" dirty="0"/>
          </a:p>
        </p:txBody>
      </p:sp>
      <p:sp>
        <p:nvSpPr>
          <p:cNvPr id="6" name="Footer Placeholder 5"/>
          <p:cNvSpPr>
            <a:spLocks noGrp="1"/>
          </p:cNvSpPr>
          <p:nvPr>
            <p:ph type="ftr" sz="quarter" idx="11"/>
          </p:nvPr>
        </p:nvSpPr>
        <p:spPr/>
        <p:txBody>
          <a:bodyPr/>
          <a:lstStyle/>
          <a:p>
            <a:r>
              <a:rPr lang="en-US" dirty="0" smtClean="0"/>
              <a:t>Chief Education Office</a:t>
            </a:r>
            <a:endParaRPr lang="en-US" dirty="0"/>
          </a:p>
        </p:txBody>
      </p:sp>
      <p:sp>
        <p:nvSpPr>
          <p:cNvPr id="5" name="Slide Number Placeholder 4"/>
          <p:cNvSpPr>
            <a:spLocks noGrp="1"/>
          </p:cNvSpPr>
          <p:nvPr>
            <p:ph type="sldNum" sz="quarter" idx="12"/>
          </p:nvPr>
        </p:nvSpPr>
        <p:spPr/>
        <p:txBody>
          <a:bodyPr/>
          <a:lstStyle/>
          <a:p>
            <a:fld id="{AD803D15-1358-0042-8D38-C13E2A601B6C}" type="slidenum">
              <a:rPr lang="en-US" sz="1800" smtClean="0"/>
              <a:t>5</a:t>
            </a:fld>
            <a:endParaRPr lang="en-US" sz="1800" dirty="0"/>
          </a:p>
        </p:txBody>
      </p:sp>
      <p:graphicFrame>
        <p:nvGraphicFramePr>
          <p:cNvPr id="4" name="Chart 3"/>
          <p:cNvGraphicFramePr/>
          <p:nvPr>
            <p:extLst>
              <p:ext uri="{D42A27DB-BD31-4B8C-83A1-F6EECF244321}">
                <p14:modId xmlns:p14="http://schemas.microsoft.com/office/powerpoint/2010/main" val="821012055"/>
              </p:ext>
            </p:extLst>
          </p:nvPr>
        </p:nvGraphicFramePr>
        <p:xfrm>
          <a:off x="668886" y="2516615"/>
          <a:ext cx="7649802" cy="33070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hiefEduOffice_Purpl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27087858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01" y="884437"/>
            <a:ext cx="8538299" cy="1143000"/>
          </a:xfrm>
        </p:spPr>
        <p:txBody>
          <a:bodyPr>
            <a:normAutofit/>
          </a:bodyPr>
          <a:lstStyle/>
          <a:p>
            <a:r>
              <a:rPr lang="en-US" sz="2800" dirty="0" smtClean="0"/>
              <a:t>2014-15 Race and Ethnicity of Students &amp; Teachers in Oregon Public Schools</a:t>
            </a:r>
            <a:endParaRPr lang="en-US" sz="2800" dirty="0"/>
          </a:p>
        </p:txBody>
      </p:sp>
      <p:sp>
        <p:nvSpPr>
          <p:cNvPr id="3" name="Date Placeholder 2"/>
          <p:cNvSpPr>
            <a:spLocks noGrp="1"/>
          </p:cNvSpPr>
          <p:nvPr>
            <p:ph type="dt" sz="half" idx="10"/>
          </p:nvPr>
        </p:nvSpPr>
        <p:spPr/>
        <p:txBody>
          <a:bodyPr/>
          <a:lstStyle/>
          <a:p>
            <a:r>
              <a:rPr lang="en-US" smtClean="0"/>
              <a:t>1/29/16</a:t>
            </a:r>
            <a:endParaRPr lang="en-US" dirty="0"/>
          </a:p>
        </p:txBody>
      </p:sp>
      <p:sp>
        <p:nvSpPr>
          <p:cNvPr id="6" name="Footer Placeholder 5"/>
          <p:cNvSpPr>
            <a:spLocks noGrp="1"/>
          </p:cNvSpPr>
          <p:nvPr>
            <p:ph type="ftr" sz="quarter" idx="11"/>
          </p:nvPr>
        </p:nvSpPr>
        <p:spPr/>
        <p:txBody>
          <a:bodyPr/>
          <a:lstStyle/>
          <a:p>
            <a:r>
              <a:rPr lang="en-US" dirty="0" smtClean="0"/>
              <a:t>Chief Education Office</a:t>
            </a:r>
            <a:endParaRPr lang="en-US" dirty="0"/>
          </a:p>
        </p:txBody>
      </p:sp>
      <p:sp>
        <p:nvSpPr>
          <p:cNvPr id="5" name="Slide Number Placeholder 4"/>
          <p:cNvSpPr>
            <a:spLocks noGrp="1"/>
          </p:cNvSpPr>
          <p:nvPr>
            <p:ph type="sldNum" sz="quarter" idx="12"/>
          </p:nvPr>
        </p:nvSpPr>
        <p:spPr/>
        <p:txBody>
          <a:bodyPr/>
          <a:lstStyle/>
          <a:p>
            <a:fld id="{AD803D15-1358-0042-8D38-C13E2A601B6C}" type="slidenum">
              <a:rPr lang="en-US" sz="1800" smtClean="0"/>
              <a:t>6</a:t>
            </a:fld>
            <a:endParaRPr lang="en-US" sz="1800" dirty="0"/>
          </a:p>
        </p:txBody>
      </p:sp>
      <p:graphicFrame>
        <p:nvGraphicFramePr>
          <p:cNvPr id="4" name="Chart 3"/>
          <p:cNvGraphicFramePr/>
          <p:nvPr>
            <p:extLst>
              <p:ext uri="{D42A27DB-BD31-4B8C-83A1-F6EECF244321}">
                <p14:modId xmlns:p14="http://schemas.microsoft.com/office/powerpoint/2010/main" val="3535392838"/>
              </p:ext>
            </p:extLst>
          </p:nvPr>
        </p:nvGraphicFramePr>
        <p:xfrm>
          <a:off x="605701" y="2219463"/>
          <a:ext cx="7688682" cy="420232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hiefEduOffice_Purple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51" y="249400"/>
            <a:ext cx="924525" cy="736828"/>
          </a:xfrm>
          <a:prstGeom prst="rect">
            <a:avLst/>
          </a:prstGeom>
        </p:spPr>
      </p:pic>
    </p:spTree>
    <p:extLst>
      <p:ext uri="{BB962C8B-B14F-4D97-AF65-F5344CB8AC3E}">
        <p14:creationId xmlns:p14="http://schemas.microsoft.com/office/powerpoint/2010/main" val="3437460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4" y="107576"/>
            <a:ext cx="8797825" cy="1336956"/>
          </a:xfrm>
        </p:spPr>
        <p:txBody>
          <a:bodyPr/>
          <a:lstStyle/>
          <a:p>
            <a:r>
              <a:rPr lang="en-US" sz="4000" b="1" dirty="0" smtClean="0"/>
              <a:t>Oregon Districts with </a:t>
            </a:r>
            <a:br>
              <a:rPr lang="en-US" sz="4000" b="1" dirty="0" smtClean="0"/>
            </a:br>
            <a:r>
              <a:rPr lang="en-US" sz="4000" b="1" dirty="0" smtClean="0"/>
              <a:t>the Most  Diverse Student Population</a:t>
            </a:r>
            <a:endParaRPr lang="en-US" sz="4000" b="1" dirty="0"/>
          </a:p>
        </p:txBody>
      </p:sp>
      <p:sp>
        <p:nvSpPr>
          <p:cNvPr id="10" name="Date Placeholder 9"/>
          <p:cNvSpPr>
            <a:spLocks noGrp="1"/>
          </p:cNvSpPr>
          <p:nvPr>
            <p:ph type="dt" sz="half" idx="10"/>
          </p:nvPr>
        </p:nvSpPr>
        <p:spPr/>
        <p:txBody>
          <a:bodyPr/>
          <a:lstStyle/>
          <a:p>
            <a:r>
              <a:rPr lang="en-US" smtClean="0"/>
              <a:t>1/29/16</a:t>
            </a:r>
            <a:endParaRPr lang="en-US" dirty="0"/>
          </a:p>
        </p:txBody>
      </p:sp>
      <p:sp>
        <p:nvSpPr>
          <p:cNvPr id="12" name="Footer Placeholder 11"/>
          <p:cNvSpPr>
            <a:spLocks noGrp="1"/>
          </p:cNvSpPr>
          <p:nvPr>
            <p:ph type="ftr" sz="quarter" idx="11"/>
          </p:nvPr>
        </p:nvSpPr>
        <p:spPr/>
        <p:txBody>
          <a:bodyPr/>
          <a:lstStyle/>
          <a:p>
            <a:r>
              <a:rPr lang="en-US" dirty="0" smtClean="0"/>
              <a:t>Chief Education Office</a:t>
            </a:r>
            <a:endParaRPr lang="en-US" dirty="0"/>
          </a:p>
        </p:txBody>
      </p:sp>
      <p:sp>
        <p:nvSpPr>
          <p:cNvPr id="11" name="Slide Number Placeholder 10"/>
          <p:cNvSpPr>
            <a:spLocks noGrp="1"/>
          </p:cNvSpPr>
          <p:nvPr>
            <p:ph type="sldNum" sz="quarter" idx="12"/>
          </p:nvPr>
        </p:nvSpPr>
        <p:spPr/>
        <p:txBody>
          <a:bodyPr/>
          <a:lstStyle/>
          <a:p>
            <a:fld id="{AD803D15-1358-0042-8D38-C13E2A601B6C}" type="slidenum">
              <a:rPr lang="en-US" sz="1800" smtClean="0"/>
              <a:t>7</a:t>
            </a:fld>
            <a:endParaRPr lang="en-US" sz="1800" dirty="0"/>
          </a:p>
        </p:txBody>
      </p:sp>
      <p:pic>
        <p:nvPicPr>
          <p:cNvPr id="7" name="Picture 6" descr="Screen Shot 2015-06-18 at 7.54.13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093" y="1423881"/>
            <a:ext cx="7656542" cy="772204"/>
          </a:xfrm>
          <a:prstGeom prst="rect">
            <a:avLst/>
          </a:prstGeom>
        </p:spPr>
      </p:pic>
      <p:pic>
        <p:nvPicPr>
          <p:cNvPr id="9" name="Picture 8" descr="Screen Shot 2015-08-21 at 6.30.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92" y="2244087"/>
            <a:ext cx="7656542" cy="4130503"/>
          </a:xfrm>
          <a:prstGeom prst="rect">
            <a:avLst/>
          </a:prstGeom>
        </p:spPr>
      </p:pic>
      <p:pic>
        <p:nvPicPr>
          <p:cNvPr id="8" name="Picture 7" descr="ChiefEduOffice_Purple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51" y="107576"/>
            <a:ext cx="924525" cy="736828"/>
          </a:xfrm>
          <a:prstGeom prst="rect">
            <a:avLst/>
          </a:prstGeom>
        </p:spPr>
      </p:pic>
    </p:spTree>
    <p:extLst>
      <p:ext uri="{BB962C8B-B14F-4D97-AF65-F5344CB8AC3E}">
        <p14:creationId xmlns:p14="http://schemas.microsoft.com/office/powerpoint/2010/main" val="2889799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11" y="107576"/>
            <a:ext cx="8675420" cy="1336956"/>
          </a:xfrm>
        </p:spPr>
        <p:txBody>
          <a:bodyPr/>
          <a:lstStyle/>
          <a:p>
            <a:r>
              <a:rPr lang="en-US" sz="4000" b="1" dirty="0"/>
              <a:t>Oregon Districts </a:t>
            </a:r>
            <a:r>
              <a:rPr lang="en-US" sz="4000" b="1" dirty="0" smtClean="0"/>
              <a:t>with the</a:t>
            </a:r>
            <a:br>
              <a:rPr lang="en-US" sz="4000" b="1" dirty="0" smtClean="0"/>
            </a:br>
            <a:r>
              <a:rPr lang="en-US" sz="4000" b="1" dirty="0" smtClean="0"/>
              <a:t>Most </a:t>
            </a:r>
            <a:r>
              <a:rPr lang="en-US" sz="4000" b="1" dirty="0"/>
              <a:t>Diverse Student Population</a:t>
            </a:r>
          </a:p>
        </p:txBody>
      </p:sp>
      <p:sp>
        <p:nvSpPr>
          <p:cNvPr id="10" name="Date Placeholder 9"/>
          <p:cNvSpPr>
            <a:spLocks noGrp="1"/>
          </p:cNvSpPr>
          <p:nvPr>
            <p:ph type="dt" sz="half" idx="10"/>
          </p:nvPr>
        </p:nvSpPr>
        <p:spPr/>
        <p:txBody>
          <a:bodyPr/>
          <a:lstStyle/>
          <a:p>
            <a:r>
              <a:rPr lang="en-US" smtClean="0"/>
              <a:t>1/29/16</a:t>
            </a:r>
            <a:endParaRPr lang="en-US" dirty="0"/>
          </a:p>
        </p:txBody>
      </p:sp>
      <p:sp>
        <p:nvSpPr>
          <p:cNvPr id="12" name="Footer Placeholder 11"/>
          <p:cNvSpPr>
            <a:spLocks noGrp="1"/>
          </p:cNvSpPr>
          <p:nvPr>
            <p:ph type="ftr" sz="quarter" idx="11"/>
          </p:nvPr>
        </p:nvSpPr>
        <p:spPr/>
        <p:txBody>
          <a:bodyPr/>
          <a:lstStyle/>
          <a:p>
            <a:r>
              <a:rPr lang="en-US" dirty="0" smtClean="0"/>
              <a:t>Chief Education Office</a:t>
            </a:r>
            <a:endParaRPr lang="en-US" dirty="0"/>
          </a:p>
        </p:txBody>
      </p:sp>
      <p:sp>
        <p:nvSpPr>
          <p:cNvPr id="11" name="Slide Number Placeholder 10"/>
          <p:cNvSpPr>
            <a:spLocks noGrp="1"/>
          </p:cNvSpPr>
          <p:nvPr>
            <p:ph type="sldNum" sz="quarter" idx="12"/>
          </p:nvPr>
        </p:nvSpPr>
        <p:spPr/>
        <p:txBody>
          <a:bodyPr/>
          <a:lstStyle/>
          <a:p>
            <a:fld id="{AD803D15-1358-0042-8D38-C13E2A601B6C}" type="slidenum">
              <a:rPr lang="en-US" sz="1800" smtClean="0"/>
              <a:t>8</a:t>
            </a:fld>
            <a:endParaRPr lang="en-US" sz="1800" dirty="0"/>
          </a:p>
        </p:txBody>
      </p:sp>
      <p:sp>
        <p:nvSpPr>
          <p:cNvPr id="6" name="TextBox 5"/>
          <p:cNvSpPr txBox="1"/>
          <p:nvPr/>
        </p:nvSpPr>
        <p:spPr>
          <a:xfrm>
            <a:off x="0" y="6228132"/>
            <a:ext cx="9144000" cy="830997"/>
          </a:xfrm>
          <a:prstGeom prst="rect">
            <a:avLst/>
          </a:prstGeom>
          <a:noFill/>
        </p:spPr>
        <p:txBody>
          <a:bodyPr wrap="square" rtlCol="0">
            <a:spAutoFit/>
          </a:bodyPr>
          <a:lstStyle/>
          <a:p>
            <a:r>
              <a:rPr lang="en-US" sz="1000" dirty="0"/>
              <a:t>*List was developed based on 2014-2015 ODE Student Fall membership data. All districts with greater than 40% non-white students are included. </a:t>
            </a:r>
          </a:p>
          <a:p>
            <a:r>
              <a:rPr lang="en-US" sz="1000" dirty="0"/>
              <a:t>**This column reflects the sum of all other race/ethnicity categories aside from white. These include: American Indian/Alaskan Native, Asian, Native Hawaiian/Pacific Islander, Hispanic/Latino, and Multiracial (students who identify with more than one race/ethnicity</a:t>
            </a:r>
          </a:p>
          <a:p>
            <a:endParaRPr lang="en-US" dirty="0"/>
          </a:p>
        </p:txBody>
      </p:sp>
      <p:pic>
        <p:nvPicPr>
          <p:cNvPr id="8" name="Picture 7" descr="Screen Shot 2015-06-18 at 7.54.13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093" y="1423881"/>
            <a:ext cx="7656542" cy="772204"/>
          </a:xfrm>
          <a:prstGeom prst="rect">
            <a:avLst/>
          </a:prstGeom>
        </p:spPr>
      </p:pic>
      <p:pic>
        <p:nvPicPr>
          <p:cNvPr id="9" name="Picture 8" descr="Screen Shot 2015-08-21 at 6.35.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93" y="2196085"/>
            <a:ext cx="7656542" cy="4032047"/>
          </a:xfrm>
          <a:prstGeom prst="rect">
            <a:avLst/>
          </a:prstGeom>
        </p:spPr>
      </p:pic>
      <p:pic>
        <p:nvPicPr>
          <p:cNvPr id="13" name="Picture 12" descr="ChiefEduOffice_Purple_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51" y="107576"/>
            <a:ext cx="924525" cy="736828"/>
          </a:xfrm>
          <a:prstGeom prst="rect">
            <a:avLst/>
          </a:prstGeom>
        </p:spPr>
      </p:pic>
    </p:spTree>
    <p:extLst>
      <p:ext uri="{BB962C8B-B14F-4D97-AF65-F5344CB8AC3E}">
        <p14:creationId xmlns:p14="http://schemas.microsoft.com/office/powerpoint/2010/main" val="30337325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5082"/>
            <a:ext cx="7770813" cy="1371600"/>
          </a:xfrm>
        </p:spPr>
        <p:txBody>
          <a:bodyPr/>
          <a:lstStyle/>
          <a:p>
            <a:r>
              <a:rPr lang="en-US" dirty="0" smtClean="0"/>
              <a:t>Sample Data Chart</a:t>
            </a:r>
            <a:endParaRPr lang="en-US" dirty="0"/>
          </a:p>
        </p:txBody>
      </p:sp>
      <p:sp>
        <p:nvSpPr>
          <p:cNvPr id="3" name="Date Placeholder 2"/>
          <p:cNvSpPr>
            <a:spLocks noGrp="1"/>
          </p:cNvSpPr>
          <p:nvPr>
            <p:ph type="dt" sz="half" idx="10"/>
          </p:nvPr>
        </p:nvSpPr>
        <p:spPr/>
        <p:txBody>
          <a:bodyPr/>
          <a:lstStyle/>
          <a:p>
            <a:r>
              <a:rPr lang="en-US" smtClean="0"/>
              <a:t>1/29/16</a:t>
            </a:r>
            <a:endParaRPr lang="en-US" dirty="0"/>
          </a:p>
        </p:txBody>
      </p:sp>
      <p:sp>
        <p:nvSpPr>
          <p:cNvPr id="6" name="Footer Placeholder 5"/>
          <p:cNvSpPr>
            <a:spLocks noGrp="1"/>
          </p:cNvSpPr>
          <p:nvPr>
            <p:ph type="ftr" sz="quarter" idx="11"/>
          </p:nvPr>
        </p:nvSpPr>
        <p:spPr/>
        <p:txBody>
          <a:bodyPr/>
          <a:lstStyle/>
          <a:p>
            <a:r>
              <a:rPr lang="en-US" dirty="0" smtClean="0"/>
              <a:t>Chief Education Office</a:t>
            </a:r>
            <a:endParaRPr lang="en-US" dirty="0"/>
          </a:p>
        </p:txBody>
      </p:sp>
      <p:sp>
        <p:nvSpPr>
          <p:cNvPr id="4" name="Slide Number Placeholder 3"/>
          <p:cNvSpPr>
            <a:spLocks noGrp="1"/>
          </p:cNvSpPr>
          <p:nvPr>
            <p:ph type="sldNum" sz="quarter" idx="12"/>
          </p:nvPr>
        </p:nvSpPr>
        <p:spPr/>
        <p:txBody>
          <a:bodyPr/>
          <a:lstStyle/>
          <a:p>
            <a:fld id="{AD803D15-1358-0042-8D38-C13E2A601B6C}" type="slidenum">
              <a:rPr lang="en-US" sz="1800" smtClean="0"/>
              <a:t>9</a:t>
            </a:fld>
            <a:endParaRPr lang="en-US" sz="1800" dirty="0"/>
          </a:p>
        </p:txBody>
      </p:sp>
      <p:pic>
        <p:nvPicPr>
          <p:cNvPr id="5" name="Picture 4"/>
          <p:cNvPicPr/>
          <p:nvPr/>
        </p:nvPicPr>
        <p:blipFill>
          <a:blip r:embed="rId3">
            <a:extLst>
              <a:ext uri="{28A0092B-C50C-407E-A947-70E740481C1C}">
                <a14:useLocalDpi xmlns:a14="http://schemas.microsoft.com/office/drawing/2010/main"/>
              </a:ext>
            </a:extLst>
          </a:blip>
          <a:stretch>
            <a:fillRect/>
          </a:stretch>
        </p:blipFill>
        <p:spPr>
          <a:xfrm>
            <a:off x="524099" y="1617705"/>
            <a:ext cx="8119650" cy="4711206"/>
          </a:xfrm>
          <a:prstGeom prst="rect">
            <a:avLst/>
          </a:prstGeom>
        </p:spPr>
      </p:pic>
      <p:pic>
        <p:nvPicPr>
          <p:cNvPr id="7" name="Picture 6" descr="ChiefEduOffice_Purple_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51" y="262910"/>
            <a:ext cx="924525" cy="736828"/>
          </a:xfrm>
          <a:prstGeom prst="rect">
            <a:avLst/>
          </a:prstGeom>
        </p:spPr>
      </p:pic>
    </p:spTree>
    <p:extLst>
      <p:ext uri="{BB962C8B-B14F-4D97-AF65-F5344CB8AC3E}">
        <p14:creationId xmlns:p14="http://schemas.microsoft.com/office/powerpoint/2010/main" val="42761156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11387</TotalTime>
  <Words>1535</Words>
  <Application>Microsoft Macintosh PowerPoint</Application>
  <PresentationFormat>On-screen Show (4:3)</PresentationFormat>
  <Paragraphs>152</Paragraphs>
  <Slides>19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Oregon Educator Equity Advisory Group Highlights  A Presentation for the  OACOA/OASE Winter Conference—January 29, 2016</vt:lpstr>
      <vt:lpstr>Oregon Educator Equity Advisory Group </vt:lpstr>
      <vt:lpstr>Applying the Oregon Equity Lens</vt:lpstr>
      <vt:lpstr>Applying the Oregon Equity Lens</vt:lpstr>
      <vt:lpstr>Oregon Ethnically Diverse Students and Teacher Comparisons- 17 yrs.</vt:lpstr>
      <vt:lpstr>2014-15 Race and Ethnicity of Students &amp; Teachers in Oregon Public Schools</vt:lpstr>
      <vt:lpstr>Oregon Districts with  the Most  Diverse Student Population</vt:lpstr>
      <vt:lpstr>Oregon Districts with the Most Diverse Student Population</vt:lpstr>
      <vt:lpstr>Sample Data Chart</vt:lpstr>
      <vt:lpstr>Sample Three Year Snapshot</vt:lpstr>
      <vt:lpstr>PowerPoint Presentation</vt:lpstr>
      <vt:lpstr>Progress towards SB 755 2015 Goals</vt:lpstr>
      <vt:lpstr>Proactive Steps Taken  in Educator Preparation</vt:lpstr>
      <vt:lpstr>TeachInOregon.gov</vt:lpstr>
      <vt:lpstr>PowerPoint Presentation</vt:lpstr>
      <vt:lpstr>HB 3375 2015 Legislation</vt:lpstr>
      <vt:lpstr>Proactive Steps Taken: Hiring &amp; Retention</vt:lpstr>
      <vt:lpstr>Oregon Educator Equity  Advisory Group 2015-16 Goals </vt:lpstr>
      <vt:lpstr>Never doubt that a small group of thoughtful, committed citizens can change the world; indeed, it's the only thing that ever has.         Margaret Mead</vt:lpstr>
    </vt:vector>
  </TitlesOfParts>
  <Company>OEIB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Oregon Educator Equity Report Highlights   (SB 755 and  HB 3375)</dc:title>
  <dc:creator>Hilda Rosselli</dc:creator>
  <cp:lastModifiedBy>Hilda Rosselli</cp:lastModifiedBy>
  <cp:revision>59</cp:revision>
  <cp:lastPrinted>2015-08-18T22:03:20Z</cp:lastPrinted>
  <dcterms:created xsi:type="dcterms:W3CDTF">2015-08-05T13:31:25Z</dcterms:created>
  <dcterms:modified xsi:type="dcterms:W3CDTF">2016-01-25T20:33:22Z</dcterms:modified>
</cp:coreProperties>
</file>